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6" r:id="rId3"/>
    <p:sldId id="275" r:id="rId4"/>
    <p:sldId id="257" r:id="rId5"/>
    <p:sldId id="278" r:id="rId6"/>
    <p:sldId id="276" r:id="rId7"/>
    <p:sldId id="280" r:id="rId8"/>
    <p:sldId id="302" r:id="rId9"/>
    <p:sldId id="303" r:id="rId10"/>
    <p:sldId id="305" r:id="rId11"/>
    <p:sldId id="304" r:id="rId12"/>
    <p:sldId id="279" r:id="rId13"/>
    <p:sldId id="306" r:id="rId14"/>
    <p:sldId id="307" r:id="rId15"/>
    <p:sldId id="308" r:id="rId16"/>
    <p:sldId id="310" r:id="rId17"/>
    <p:sldId id="309" r:id="rId18"/>
    <p:sldId id="312" r:id="rId19"/>
    <p:sldId id="313" r:id="rId20"/>
    <p:sldId id="314" r:id="rId21"/>
    <p:sldId id="315" r:id="rId22"/>
    <p:sldId id="316" r:id="rId23"/>
    <p:sldId id="317" r:id="rId24"/>
    <p:sldId id="318" r:id="rId25"/>
    <p:sldId id="319" r:id="rId26"/>
    <p:sldId id="264" r:id="rId27"/>
    <p:sldId id="321" r:id="rId28"/>
    <p:sldId id="322" r:id="rId29"/>
    <p:sldId id="298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9EA"/>
    <a:srgbClr val="004764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449" autoAdjust="0"/>
    <p:restoredTop sz="94660"/>
  </p:normalViewPr>
  <p:slideViewPr>
    <p:cSldViewPr snapToGrid="0">
      <p:cViewPr>
        <p:scale>
          <a:sx n="77" d="100"/>
          <a:sy n="77" d="100"/>
        </p:scale>
        <p:origin x="35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F64821-35D0-CECC-9D0A-408DFB4AA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819C6A-C345-8935-557C-B6F9C016C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9C62DF-3CEB-3B29-4D5D-EFD881AA1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DF533C-37DB-C35B-DD0E-0A12D01CD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8DC2AD-E22C-8336-C120-149F59E0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071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227C1-96FD-57AA-A552-405E3313C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24505E7-0EA9-C221-2615-4A944FAACA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058FD8-55A2-3828-491F-2DA349F52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71C48B-52DC-70A4-C3DA-D87A02B7C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BBD152-1831-E796-0092-0EE509869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034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C79319-ADD5-454D-61EC-2F2CFBFAE9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96A79F-56A0-3031-9ED5-749B28DD08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07D788-856F-9C23-A3FF-42D4C65C4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B71FD5-D4FD-0874-AAF5-40481159A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6B42F4-4F60-E3B9-45F3-A5151959E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168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CD66A-6E85-A1BA-ED10-E6E38133F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1048E5-0A7B-1790-7697-238866562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431202-DF19-0FC6-CEC9-72009A52E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21F4EB-BF19-5170-0155-9FA004530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84D205-0BA6-4E7D-3560-D4103AA30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1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9F3752-6E05-5618-7DBC-8FE245CBF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359578-6B75-D090-F940-0BB5152B0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BEB8AD-C30D-E3BD-EB7B-8E63EA8E7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66D50F-0BF8-0488-9791-5621CC6DA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804856-D991-F1A3-59E7-FE90C756F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60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43F199-FF64-5B93-E618-56EB4D206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293E1D-73EF-7DE8-95E9-851C77121B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524B27-FB94-736E-FE8E-5825F7EEB0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918F24-E072-49B6-0FAD-DABCB0CEE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109ABB-B402-39FC-8065-932F5D89D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2B36B4-D953-E72C-2D64-A8B933C35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127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DA8E1A-02CC-8599-37B0-D18B48432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CCEB0B-B8B7-8D86-BC9B-BF87534C2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6CA1DB-E616-6579-521B-03929A46C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D9F568-D363-F841-42AA-E8623BA2A6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A9C10AD-81B7-10B6-E130-A44F224314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861D17-1C2A-B5EE-7386-DDF61E66E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DB3555E-F265-7ACC-821B-0AA5066BF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63CD101-3E9C-F4ED-0F9C-564E7411C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6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E3CD82-0058-D34F-4B02-6640D3AB4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B305A7C-1FE5-3656-6D98-312F30319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EE03D56-F09C-C70F-0178-4B223652B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888023F-CE94-1666-7654-D673E6677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641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C115E3-B9AE-9550-4EBA-3B7B62728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8B47093-9830-26A4-2698-CA6E2D2CD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524931-59EF-AE6B-0E20-EB881739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677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3274C0-2197-51F4-D626-AECE10C0D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2AE24E-84E9-75A8-2F03-162423BDB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56F481-7621-5AC9-38CD-D309D789C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D324C6-DF26-A442-E3A8-0272F5564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EAF69A-6C05-7BE2-7FD6-05BA42BF3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8157AD-357A-30FC-8B8A-44448E0B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02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912FC8-9ACF-09A1-CEE1-0B6F106CA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51E3201-69CD-C6FF-FE59-A87B4E65F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54D8A4-8C4A-9010-30E3-BC7E5313FD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CCB5DA-28FD-219D-F6C0-9C3A87371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F81988-B59F-AEA9-06C6-9E4A45973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A11854-E318-1BE6-ACC8-79F83287B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447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A89A109-161B-BD53-C3E4-FEAC7D30B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2CC33C-B4DD-46A2-50FD-0523E2B49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D06F81-2CC8-CD8B-4CE5-B22A9DA86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1A500-67A9-4EC5-BE65-1D0162E234A2}" type="datetimeFigureOut">
              <a:rPr lang="ko-KR" altLang="en-US" smtClean="0"/>
              <a:t>2024-01-09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D5C60A-2C4C-92FF-2666-7405D3609C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6BCB61-C1F1-299D-E100-D3CA621BE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5010C-5B37-4E62-93F8-6F115A46E4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537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9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F2DD50B-2FDD-48B7-86A7-2D52B8BD0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3986"/>
            <a:ext cx="12192000" cy="6121400"/>
          </a:xfrm>
          <a:prstGeom prst="rect">
            <a:avLst/>
          </a:prstGeom>
          <a:solidFill>
            <a:srgbClr val="00A9EA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A90FBE-A59D-4013-9F7A-AFE93874FF90}"/>
              </a:ext>
            </a:extLst>
          </p:cNvPr>
          <p:cNvSpPr txBox="1"/>
          <p:nvPr/>
        </p:nvSpPr>
        <p:spPr>
          <a:xfrm>
            <a:off x="1860710" y="2651460"/>
            <a:ext cx="8470589" cy="186204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115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PROJECT</a:t>
            </a:r>
            <a:endParaRPr lang="ko-KR" altLang="en-US" sz="115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8735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B259F21-DBA3-4B67-9EE4-E6A80294CEE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A9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E95EAE-6940-4739-ABD6-7471CFD08D59}"/>
              </a:ext>
            </a:extLst>
          </p:cNvPr>
          <p:cNvSpPr txBox="1"/>
          <p:nvPr/>
        </p:nvSpPr>
        <p:spPr>
          <a:xfrm>
            <a:off x="6435592" y="889016"/>
            <a:ext cx="5121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4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プロジェクトプロセス</a:t>
            </a:r>
            <a:endParaRPr lang="ko-KR" altLang="en-US" sz="4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46066B-5975-4530-BBE5-39F8B9D872B9}"/>
              </a:ext>
            </a:extLst>
          </p:cNvPr>
          <p:cNvCxnSpPr>
            <a:cxnSpLocks/>
          </p:cNvCxnSpPr>
          <p:nvPr/>
        </p:nvCxnSpPr>
        <p:spPr>
          <a:xfrm>
            <a:off x="6033310" y="1619985"/>
            <a:ext cx="574577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F6CE42A-1E22-4CD2-B33B-C1D0F9EF83FD}"/>
              </a:ext>
            </a:extLst>
          </p:cNvPr>
          <p:cNvSpPr txBox="1"/>
          <p:nvPr/>
        </p:nvSpPr>
        <p:spPr>
          <a:xfrm>
            <a:off x="1368250" y="1979395"/>
            <a:ext cx="466506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7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Project</a:t>
            </a:r>
          </a:p>
          <a:p>
            <a:pPr algn="r"/>
            <a:r>
              <a:rPr lang="en-US" altLang="ko-KR" sz="7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Process.</a:t>
            </a:r>
            <a:endParaRPr lang="ko-KR" altLang="en-US" sz="7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692260C-32E2-4E74-8433-34F40BD4CAE8}"/>
              </a:ext>
            </a:extLst>
          </p:cNvPr>
          <p:cNvGrpSpPr/>
          <p:nvPr/>
        </p:nvGrpSpPr>
        <p:grpSpPr>
          <a:xfrm>
            <a:off x="6488134" y="1924356"/>
            <a:ext cx="2795193" cy="424371"/>
            <a:chOff x="926302" y="2555296"/>
            <a:chExt cx="2795193" cy="42437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C6BFE5C-7615-4FB3-ABC9-78FEC70F8C87}"/>
                </a:ext>
              </a:extLst>
            </p:cNvPr>
            <p:cNvSpPr txBox="1"/>
            <p:nvPr/>
          </p:nvSpPr>
          <p:spPr>
            <a:xfrm>
              <a:off x="926302" y="2610335"/>
              <a:ext cx="4491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F88A3A-A133-426F-83D5-CBB04756EA85}"/>
                </a:ext>
              </a:extLst>
            </p:cNvPr>
            <p:cNvSpPr txBox="1"/>
            <p:nvPr/>
          </p:nvSpPr>
          <p:spPr>
            <a:xfrm>
              <a:off x="1595592" y="2555296"/>
              <a:ext cx="21259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0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DB</a:t>
              </a:r>
              <a:r>
                <a:rPr lang="ja-JP" altLang="en-US" sz="20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の作成と連動</a:t>
              </a:r>
              <a:endParaRPr lang="ko-KR" alt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559FD91-3E3C-45FF-B64E-011A386D190D}"/>
              </a:ext>
            </a:extLst>
          </p:cNvPr>
          <p:cNvGrpSpPr/>
          <p:nvPr/>
        </p:nvGrpSpPr>
        <p:grpSpPr>
          <a:xfrm>
            <a:off x="6488134" y="2598008"/>
            <a:ext cx="1856178" cy="400161"/>
            <a:chOff x="873760" y="2580290"/>
            <a:chExt cx="1856178" cy="40016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8B8BD32-278E-4DAC-ABEE-FFBD0DF21C80}"/>
                </a:ext>
              </a:extLst>
            </p:cNvPr>
            <p:cNvSpPr txBox="1"/>
            <p:nvPr/>
          </p:nvSpPr>
          <p:spPr>
            <a:xfrm>
              <a:off x="873760" y="2611119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0DECBF7-265F-4DBB-962F-732FF12E5335}"/>
                </a:ext>
              </a:extLst>
            </p:cNvPr>
            <p:cNvSpPr txBox="1"/>
            <p:nvPr/>
          </p:nvSpPr>
          <p:spPr>
            <a:xfrm>
              <a:off x="1567440" y="2580290"/>
              <a:ext cx="11624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VO</a:t>
              </a:r>
              <a:r>
                <a:rPr lang="ko-KR" altLang="en-US" sz="20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構成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8259B14-EAD0-4787-9BBB-581B1459C835}"/>
              </a:ext>
            </a:extLst>
          </p:cNvPr>
          <p:cNvGrpSpPr/>
          <p:nvPr/>
        </p:nvGrpSpPr>
        <p:grpSpPr>
          <a:xfrm>
            <a:off x="6488134" y="3182835"/>
            <a:ext cx="4097176" cy="415498"/>
            <a:chOff x="873760" y="2564953"/>
            <a:chExt cx="4097176" cy="41549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54A661-880E-46B7-A414-B9E3FB24E4F4}"/>
                </a:ext>
              </a:extLst>
            </p:cNvPr>
            <p:cNvSpPr txBox="1"/>
            <p:nvPr/>
          </p:nvSpPr>
          <p:spPr>
            <a:xfrm>
              <a:off x="873760" y="2611119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7594CFB-9938-4D01-A559-8C59AB5BDA94}"/>
                </a:ext>
              </a:extLst>
            </p:cNvPr>
            <p:cNvSpPr txBox="1"/>
            <p:nvPr/>
          </p:nvSpPr>
          <p:spPr>
            <a:xfrm>
              <a:off x="1567440" y="2564953"/>
              <a:ext cx="34034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0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MVC</a:t>
              </a:r>
              <a:r>
                <a:rPr lang="ja-JP" altLang="en-US" sz="20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コントローラーの</a:t>
              </a:r>
              <a:r>
                <a:rPr lang="ko-KR" altLang="en-US" sz="20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構成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E0314A98-842E-59EB-66F9-235E267C29D3}"/>
              </a:ext>
            </a:extLst>
          </p:cNvPr>
          <p:cNvGrpSpPr/>
          <p:nvPr/>
        </p:nvGrpSpPr>
        <p:grpSpPr>
          <a:xfrm>
            <a:off x="6562442" y="4953382"/>
            <a:ext cx="2194413" cy="400110"/>
            <a:chOff x="873760" y="2564952"/>
            <a:chExt cx="1374376" cy="40011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6CF49B-568E-DD0D-51E7-B475086A6BEE}"/>
                </a:ext>
              </a:extLst>
            </p:cNvPr>
            <p:cNvSpPr txBox="1"/>
            <p:nvPr/>
          </p:nvSpPr>
          <p:spPr>
            <a:xfrm>
              <a:off x="873760" y="2587898"/>
              <a:ext cx="311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04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C73D578-95C6-A910-72A8-8BBC8C788EE7}"/>
                </a:ext>
              </a:extLst>
            </p:cNvPr>
            <p:cNvSpPr txBox="1"/>
            <p:nvPr/>
          </p:nvSpPr>
          <p:spPr>
            <a:xfrm>
              <a:off x="1308217" y="2564952"/>
              <a:ext cx="9399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View</a:t>
              </a:r>
              <a:r>
                <a:rPr lang="ko-KR" altLang="en-US" sz="20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構成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E996B9D-0D49-0F30-24F5-D685FD7B777F}"/>
              </a:ext>
            </a:extLst>
          </p:cNvPr>
          <p:cNvGrpSpPr/>
          <p:nvPr/>
        </p:nvGrpSpPr>
        <p:grpSpPr>
          <a:xfrm>
            <a:off x="6562442" y="5596171"/>
            <a:ext cx="2240874" cy="416958"/>
            <a:chOff x="812550" y="2556931"/>
            <a:chExt cx="1403475" cy="41695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5A22C5F-5445-BA1F-E7F4-2E61360B4BC6}"/>
                </a:ext>
              </a:extLst>
            </p:cNvPr>
            <p:cNvSpPr txBox="1"/>
            <p:nvPr/>
          </p:nvSpPr>
          <p:spPr>
            <a:xfrm>
              <a:off x="812550" y="2604557"/>
              <a:ext cx="311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05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1231E1A-9807-9C51-8A13-8C48E15B3EF7}"/>
                </a:ext>
              </a:extLst>
            </p:cNvPr>
            <p:cNvSpPr txBox="1"/>
            <p:nvPr/>
          </p:nvSpPr>
          <p:spPr>
            <a:xfrm>
              <a:off x="1258035" y="2556931"/>
              <a:ext cx="957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Filter</a:t>
              </a:r>
              <a:r>
                <a:rPr lang="ko-KR" altLang="en-US" sz="2000" dirty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構成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E4688CC-D433-FA31-5794-21E18809D668}"/>
              </a:ext>
            </a:extLst>
          </p:cNvPr>
          <p:cNvSpPr txBox="1"/>
          <p:nvPr/>
        </p:nvSpPr>
        <p:spPr>
          <a:xfrm>
            <a:off x="6488134" y="641238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04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87A9D0-E37C-8550-A375-046C01C2BE1B}"/>
              </a:ext>
            </a:extLst>
          </p:cNvPr>
          <p:cNvSpPr txBox="1"/>
          <p:nvPr/>
        </p:nvSpPr>
        <p:spPr>
          <a:xfrm>
            <a:off x="7435320" y="3641233"/>
            <a:ext cx="2279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-Handler </a:t>
            </a:r>
            <a:r>
              <a:rPr lang="ko-KR" altLang="en-US" sz="18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構成</a:t>
            </a:r>
            <a:endParaRPr lang="ko-KR" altLang="en-US" sz="18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30F699-8798-BA10-2AA0-208A8F95B6E9}"/>
              </a:ext>
            </a:extLst>
          </p:cNvPr>
          <p:cNvSpPr txBox="1"/>
          <p:nvPr/>
        </p:nvSpPr>
        <p:spPr>
          <a:xfrm>
            <a:off x="7435320" y="4007299"/>
            <a:ext cx="2279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-Service </a:t>
            </a:r>
            <a:r>
              <a:rPr lang="ko-KR" altLang="en-US" sz="18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構成</a:t>
            </a:r>
            <a:endParaRPr lang="ko-KR" altLang="en-US" sz="18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6BFC6A2-5456-8F50-65E7-DC7ED71FFABE}"/>
              </a:ext>
            </a:extLst>
          </p:cNvPr>
          <p:cNvSpPr txBox="1"/>
          <p:nvPr/>
        </p:nvSpPr>
        <p:spPr>
          <a:xfrm>
            <a:off x="7435320" y="4341371"/>
            <a:ext cx="2279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-DAO	   </a:t>
            </a:r>
            <a:r>
              <a:rPr lang="ko-KR" altLang="en-US" sz="18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構成</a:t>
            </a:r>
            <a:endParaRPr lang="ko-KR" altLang="en-US" sz="18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790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66A8220-3A1D-4ACA-A2D5-97F2214D69F2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27312C-C290-42D5-B406-A7C7AD0ADE42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323D1-1E0C-4767-A0A1-D401D7812AB4}"/>
              </a:ext>
            </a:extLst>
          </p:cNvPr>
          <p:cNvSpPr txBox="1"/>
          <p:nvPr/>
        </p:nvSpPr>
        <p:spPr>
          <a:xfrm>
            <a:off x="258593" y="275545"/>
            <a:ext cx="8787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04-1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77316B0-41DE-479F-B9D6-AC2E6C8040CC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D01AF65-E35B-4B16-8583-98A75483D56D}"/>
              </a:ext>
            </a:extLst>
          </p:cNvPr>
          <p:cNvSpPr txBox="1"/>
          <p:nvPr/>
        </p:nvSpPr>
        <p:spPr>
          <a:xfrm>
            <a:off x="1267204" y="1615017"/>
            <a:ext cx="8775636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oracle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に接続して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XE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名の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DB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を生成。</a:t>
            </a:r>
            <a:endParaRPr lang="en-US" altLang="ja-JP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テーブル名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/Primary key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テーブル構成。</a:t>
            </a:r>
            <a:endParaRPr lang="en-US" altLang="ja-JP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 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会員情報テーブル 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</a:t>
            </a:r>
            <a:r>
              <a:rPr lang="en-US" altLang="ja-JP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member_list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/ 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社員番号	</a:t>
            </a:r>
            <a:endParaRPr lang="en-US" altLang="ja-JP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- 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製品リストテーブル 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</a:t>
            </a:r>
            <a:r>
              <a:rPr lang="en-US" altLang="ja-JP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product_list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/ 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商品コード	</a:t>
            </a:r>
            <a:endParaRPr lang="en-US" altLang="ja-JP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- 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販売履歴テーブル 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</a:t>
            </a:r>
            <a:r>
              <a:rPr lang="en-US" altLang="ja-JP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sales_list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/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品目コード	</a:t>
            </a:r>
            <a:endParaRPr lang="en-US" altLang="ja-JP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- 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掲示板テーブル 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</a:t>
            </a:r>
            <a:r>
              <a:rPr lang="en-US" altLang="ja-JP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article_content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en-US" altLang="ja-JP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article_list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/ 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記事番号	</a:t>
            </a:r>
            <a:endParaRPr lang="en-US" altLang="ja-JP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(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各テーブルの詳細属性は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ppt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の最後の章を参照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</a:t>
            </a:r>
          </a:p>
          <a:p>
            <a:pPr>
              <a:lnSpc>
                <a:spcPct val="125000"/>
              </a:lnSpc>
            </a:pP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JAVA JDBC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方式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で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listener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を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登録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して</a:t>
            </a:r>
            <a:endParaRPr lang="en-US" altLang="ja-JP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連動連動時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class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ファイル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名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は 	</a:t>
            </a:r>
            <a:endParaRPr lang="en-US" altLang="ja-JP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- 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ConnectionProvider.java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、 	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- DBCPInitListener.java 	</a:t>
            </a:r>
          </a:p>
          <a:p>
            <a:pPr>
              <a:lnSpc>
                <a:spcPct val="125000"/>
              </a:lnSpc>
            </a:pP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- JdbcUtil.java 	</a:t>
            </a:r>
          </a:p>
          <a:p>
            <a:pPr>
              <a:lnSpc>
                <a:spcPct val="125000"/>
              </a:lnSpc>
            </a:pP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poolName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は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testdb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に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指定</a:t>
            </a:r>
            <a:endParaRPr lang="ko-KR" altLang="en-US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F371E9-CB19-ED80-C40C-1A92851C5710}"/>
              </a:ext>
            </a:extLst>
          </p:cNvPr>
          <p:cNvSpPr txBox="1"/>
          <p:nvPr/>
        </p:nvSpPr>
        <p:spPr>
          <a:xfrm>
            <a:off x="1267204" y="275545"/>
            <a:ext cx="61060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DB</a:t>
            </a:r>
            <a:r>
              <a:rPr lang="ja-JP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の作成と連動</a:t>
            </a:r>
            <a:endParaRPr lang="ko-KR" altLang="en-US" sz="24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0507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0EEDCCF-BE85-F000-F8F3-B59DDAF9D184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A2C5707E-6736-A3BC-AA89-43537FF81E72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01AC70-69B0-4D7B-BE1E-B7500B322382}"/>
              </a:ext>
            </a:extLst>
          </p:cNvPr>
          <p:cNvSpPr txBox="1"/>
          <p:nvPr/>
        </p:nvSpPr>
        <p:spPr>
          <a:xfrm>
            <a:off x="244166" y="275545"/>
            <a:ext cx="9076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04-2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BC1F2D-2D7F-ADAF-D537-632361317F3B}"/>
              </a:ext>
            </a:extLst>
          </p:cNvPr>
          <p:cNvSpPr txBox="1"/>
          <p:nvPr/>
        </p:nvSpPr>
        <p:spPr>
          <a:xfrm>
            <a:off x="1296058" y="1623110"/>
            <a:ext cx="9054065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 VO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はテーブルに合わせて以下のように作成</a:t>
            </a:r>
            <a:endParaRPr lang="en-US" altLang="ja-JP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en-US" altLang="ko-KR" sz="1600" b="1" dirty="0" err="1">
                <a:ea typeface="G마켓 산스 TTF Light" panose="02000000000000000000" pitchFamily="2" charset="-127"/>
              </a:rPr>
              <a:t>member_list</a:t>
            </a:r>
            <a:r>
              <a:rPr lang="en-US" altLang="ko-KR" sz="1600" b="1" dirty="0">
                <a:ea typeface="G마켓 산스 TTF Light" panose="02000000000000000000" pitchFamily="2" charset="-127"/>
              </a:rPr>
              <a:t> </a:t>
            </a:r>
            <a:r>
              <a:rPr lang="ja-JP" altLang="en-US" sz="1600" b="1" dirty="0">
                <a:ea typeface="G마켓 산스 TTF Light" panose="02000000000000000000" pitchFamily="2" charset="-127"/>
              </a:rPr>
              <a:t>テーブル</a:t>
            </a:r>
            <a:endParaRPr lang="en-US" altLang="ja-JP" sz="1600" b="1" dirty="0">
              <a:ea typeface="G마켓 산스 TTF Light" panose="02000000000000000000" pitchFamily="2" charset="-127"/>
            </a:endParaRPr>
          </a:p>
          <a:p>
            <a:r>
              <a:rPr lang="en-US" altLang="ko-KR" sz="16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emp_no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(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社員番号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), ID(ID), pw(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パスワード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), 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name(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氏名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 </a:t>
            </a:r>
          </a:p>
          <a:p>
            <a:endParaRPr lang="en-US" altLang="ko-KR" sz="1600" b="1" dirty="0">
              <a:ea typeface="G마켓 산스 TTF Light" panose="02000000000000000000" pitchFamily="2" charset="-127"/>
            </a:endParaRPr>
          </a:p>
          <a:p>
            <a:r>
              <a:rPr lang="en-US" altLang="ko-KR" sz="1600" b="1" dirty="0" err="1">
                <a:ea typeface="G마켓 산스 TTF Light" panose="02000000000000000000" pitchFamily="2" charset="-127"/>
              </a:rPr>
              <a:t>Product_list</a:t>
            </a:r>
            <a:r>
              <a:rPr lang="en-US" altLang="ko-KR" sz="1600" b="1" dirty="0">
                <a:ea typeface="G마켓 산스 TTF Light" panose="02000000000000000000" pitchFamily="2" charset="-127"/>
              </a:rPr>
              <a:t> </a:t>
            </a:r>
            <a:r>
              <a:rPr lang="ja-JP" altLang="en-US" sz="1600" b="1" dirty="0">
                <a:ea typeface="G마켓 산스 TTF Light" panose="02000000000000000000" pitchFamily="2" charset="-127"/>
              </a:rPr>
              <a:t>テーブル</a:t>
            </a:r>
            <a:endParaRPr lang="en-US" altLang="ko-KR" sz="1600" b="1" dirty="0">
              <a:ea typeface="G마켓 산스 TTF Light" panose="02000000000000000000" pitchFamily="2" charset="-127"/>
            </a:endParaRPr>
          </a:p>
          <a:p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p_no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（商品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コード）、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p_name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（商品名）、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p_seoul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（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ソウル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店）、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p_suwon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（水原店）、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p_incheon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(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仁川店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</a:t>
            </a:r>
          </a:p>
          <a:p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en-US" altLang="ko-KR" sz="1600" b="1" dirty="0" err="1">
                <a:ea typeface="G마켓 산스 TTF Light" panose="02000000000000000000" pitchFamily="2" charset="-127"/>
              </a:rPr>
              <a:t>sales_list</a:t>
            </a:r>
            <a:r>
              <a:rPr lang="en-US" altLang="ko-KR" sz="1600" b="1" dirty="0">
                <a:ea typeface="G마켓 산스 TTF Light" panose="02000000000000000000" pitchFamily="2" charset="-127"/>
              </a:rPr>
              <a:t> </a:t>
            </a:r>
            <a:r>
              <a:rPr lang="ja-JP" altLang="en-US" sz="1600" b="1" dirty="0">
                <a:ea typeface="G마켓 산스 TTF Light" panose="02000000000000000000" pitchFamily="2" charset="-127"/>
              </a:rPr>
              <a:t>テーブル</a:t>
            </a:r>
            <a:endParaRPr lang="en-US" altLang="ko-KR" sz="1600" b="1" dirty="0">
              <a:ea typeface="G마켓 산스 TTF Light" panose="02000000000000000000" pitchFamily="2" charset="-127"/>
            </a:endParaRPr>
          </a:p>
          <a:p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p_no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（商品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コード）、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p_name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（商品名）、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p_seoul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（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ソウル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店）、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p_suwon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（水原店）、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p_incheon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(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仁川店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</a:t>
            </a:r>
          </a:p>
          <a:p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en-US" altLang="ko-KR" sz="1600" b="1" dirty="0">
                <a:ea typeface="G마켓 산스 TTF Light" panose="02000000000000000000" pitchFamily="2" charset="-127"/>
              </a:rPr>
              <a:t>Article </a:t>
            </a:r>
            <a:r>
              <a:rPr lang="ja-JP" altLang="en-US" sz="1600" b="1" dirty="0">
                <a:ea typeface="G마켓 산스 TTF Light" panose="02000000000000000000" pitchFamily="2" charset="-127"/>
              </a:rPr>
              <a:t>テーブル</a:t>
            </a:r>
            <a:endParaRPr lang="en-US" altLang="ko-KR" sz="1600" b="1" dirty="0">
              <a:ea typeface="G마켓 산스 TTF Light" panose="02000000000000000000" pitchFamily="2" charset="-127"/>
            </a:endParaRPr>
          </a:p>
          <a:p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Number(NO), title(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タイトル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), 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a_name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(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氏名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),</a:t>
            </a:r>
            <a:r>
              <a:rPr lang="en-US" altLang="ko-KR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a_date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(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日付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</a:t>
            </a:r>
          </a:p>
          <a:p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en-US" altLang="ko-KR" sz="1600" b="1" dirty="0" err="1">
                <a:ea typeface="G마켓 산스 TTF Light" panose="02000000000000000000" pitchFamily="2" charset="-127"/>
              </a:rPr>
              <a:t>article_content</a:t>
            </a:r>
            <a:r>
              <a:rPr lang="en-US" altLang="ko-KR" sz="1600" b="1" dirty="0">
                <a:ea typeface="G마켓 산스 TTF Light" panose="02000000000000000000" pitchFamily="2" charset="-127"/>
              </a:rPr>
              <a:t> </a:t>
            </a:r>
            <a:r>
              <a:rPr lang="ja-JP" altLang="en-US" sz="1600" b="1" dirty="0">
                <a:ea typeface="G마켓 산스 TTF Light" panose="02000000000000000000" pitchFamily="2" charset="-127"/>
              </a:rPr>
              <a:t>テーブル</a:t>
            </a:r>
            <a:endParaRPr lang="en-US" altLang="ko-KR" sz="1600" b="1" dirty="0">
              <a:ea typeface="G마켓 산스 TTF Light" panose="02000000000000000000" pitchFamily="2" charset="-127"/>
            </a:endParaRPr>
          </a:p>
          <a:p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Number(NO), title(</a:t>
            </a:r>
            <a:r>
              <a:rPr lang="ja-JP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タイトル</a:t>
            </a:r>
            <a:r>
              <a:rPr lang="en-US" altLang="ja-JP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), 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content(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内容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</a:t>
            </a:r>
            <a:endParaRPr lang="ko-KR" altLang="en-US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6A6A30-77D7-FA14-975B-D356C7A77300}"/>
              </a:ext>
            </a:extLst>
          </p:cNvPr>
          <p:cNvSpPr txBox="1"/>
          <p:nvPr/>
        </p:nvSpPr>
        <p:spPr>
          <a:xfrm>
            <a:off x="1267204" y="275545"/>
            <a:ext cx="61060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VO </a:t>
            </a: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構成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1AE5A96-E9BB-0713-6E1E-E4473B9CA275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914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481DF74-11F3-4174-9257-3215D7F8AFC9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A727B7A6-068E-D792-D539-7A26618BE175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59DBD9-84B7-CFC1-0124-1E317D3E90F9}"/>
              </a:ext>
            </a:extLst>
          </p:cNvPr>
          <p:cNvSpPr txBox="1"/>
          <p:nvPr/>
        </p:nvSpPr>
        <p:spPr>
          <a:xfrm>
            <a:off x="244166" y="275474"/>
            <a:ext cx="9076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04-3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849583-E584-062E-170C-F6F471EA287E}"/>
              </a:ext>
            </a:extLst>
          </p:cNvPr>
          <p:cNvSpPr txBox="1"/>
          <p:nvPr/>
        </p:nvSpPr>
        <p:spPr>
          <a:xfrm>
            <a:off x="1267204" y="1837709"/>
            <a:ext cx="9054065" cy="3883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CommandHandler.java </a:t>
            </a:r>
          </a:p>
          <a:p>
            <a:pPr>
              <a:lnSpc>
                <a:spcPct val="125000"/>
              </a:lnSpc>
            </a:pPr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NullHandler.java</a:t>
            </a:r>
          </a:p>
          <a:p>
            <a:pPr>
              <a:lnSpc>
                <a:spcPct val="125000"/>
              </a:lnSpc>
            </a:pPr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ControllerUsingURI.java</a:t>
            </a:r>
          </a:p>
          <a:p>
            <a:pPr>
              <a:lnSpc>
                <a:spcPct val="125000"/>
              </a:lnSpc>
            </a:pPr>
            <a:r>
              <a:rPr lang="ja-JP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を生成、</a:t>
            </a:r>
            <a:r>
              <a:rPr lang="en-US" altLang="ja-JP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URI</a:t>
            </a:r>
            <a:r>
              <a:rPr lang="ja-JP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コマンドで応答やリクエストができるように設定。</a:t>
            </a:r>
            <a:endParaRPr lang="en-US" altLang="ja-JP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endParaRPr lang="en-US" altLang="ko-KR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en-US" altLang="ja-JP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DAO</a:t>
            </a:r>
            <a:r>
              <a:rPr lang="ja-JP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、</a:t>
            </a:r>
            <a:r>
              <a:rPr lang="en-US" altLang="ja-JP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Handler</a:t>
            </a:r>
            <a:r>
              <a:rPr lang="ja-JP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、</a:t>
            </a:r>
            <a:r>
              <a:rPr lang="en-US" altLang="ja-JP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Service</a:t>
            </a:r>
            <a:r>
              <a:rPr lang="ja-JP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のクラス名は、各</a:t>
            </a:r>
            <a:r>
              <a:rPr lang="en-US" altLang="ja-JP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DB</a:t>
            </a:r>
            <a:r>
              <a:rPr lang="ja-JP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テーブルごとに構成。</a:t>
            </a:r>
            <a:endParaRPr lang="en-US" altLang="ja-JP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endParaRPr lang="en-US" altLang="ko-KR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ko-KR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例</a:t>
            </a:r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 </a:t>
            </a:r>
            <a:r>
              <a:rPr lang="ko-KR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在庫状況 </a:t>
            </a:r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</a:t>
            </a:r>
            <a:r>
              <a:rPr lang="en-US" altLang="ko-KR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ProductListDao.class</a:t>
            </a:r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/ </a:t>
            </a:r>
            <a:r>
              <a:rPr lang="en-US" altLang="ko-KR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ProductListHandler.class</a:t>
            </a:r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/ </a:t>
            </a:r>
          </a:p>
          <a:p>
            <a:pPr>
              <a:lnSpc>
                <a:spcPct val="125000"/>
              </a:lnSpc>
            </a:pPr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                     </a:t>
            </a:r>
            <a:r>
              <a:rPr lang="en-US" altLang="ko-KR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ProductListService.class</a:t>
            </a:r>
            <a:endParaRPr lang="en-US" altLang="ko-KR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endParaRPr lang="en-US" altLang="ko-KR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25000"/>
              </a:lnSpc>
            </a:pPr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Properties</a:t>
            </a:r>
            <a:r>
              <a:rPr lang="ja-JP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のファイル</a:t>
            </a:r>
            <a:r>
              <a:rPr lang="ko-KR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名</a:t>
            </a:r>
            <a:r>
              <a:rPr lang="ja-JP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は</a:t>
            </a:r>
            <a:r>
              <a:rPr lang="en-US" altLang="ko-KR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commandHandlerURI.properties</a:t>
            </a:r>
            <a:r>
              <a:rPr lang="ja-JP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に</a:t>
            </a:r>
            <a:r>
              <a:rPr lang="ko-KR" altLang="en-US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指定。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1BF3B0-EE51-64EE-E578-138B1BE4C621}"/>
              </a:ext>
            </a:extLst>
          </p:cNvPr>
          <p:cNvSpPr txBox="1"/>
          <p:nvPr/>
        </p:nvSpPr>
        <p:spPr>
          <a:xfrm>
            <a:off x="1267204" y="275545"/>
            <a:ext cx="61060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MVC</a:t>
            </a:r>
            <a:r>
              <a:rPr lang="ja-JP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コントローラーの</a:t>
            </a: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構成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0F47710-C4FC-0516-FA90-92718222653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8212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0421DAD0-773F-BDBB-B91A-3CD87125F9EF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C062FA9C-ED1F-570B-D7BE-D9556A9EDE75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BDC2E9-FFEF-2812-938A-239D49E73574}"/>
              </a:ext>
            </a:extLst>
          </p:cNvPr>
          <p:cNvSpPr txBox="1"/>
          <p:nvPr/>
        </p:nvSpPr>
        <p:spPr>
          <a:xfrm>
            <a:off x="201687" y="295388"/>
            <a:ext cx="9925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04-04</a:t>
            </a:r>
          </a:p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&amp;      04-05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522843E-4C09-BE15-D6DE-62DC59FBB4A1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0C043D1-B1A1-C563-DD1E-DB6112EB9FBB}"/>
              </a:ext>
            </a:extLst>
          </p:cNvPr>
          <p:cNvSpPr txBox="1"/>
          <p:nvPr/>
        </p:nvSpPr>
        <p:spPr>
          <a:xfrm>
            <a:off x="1267204" y="2142959"/>
            <a:ext cx="9054065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ja-JP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".../</a:t>
            </a:r>
            <a:r>
              <a:rPr lang="en-US" altLang="ja-JP" sz="2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WebContent</a:t>
            </a:r>
            <a:r>
              <a:rPr lang="en-US" altLang="ja-JP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/WEB-INF/" </a:t>
            </a:r>
            <a:r>
              <a:rPr lang="ja-JP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に </a:t>
            </a:r>
            <a:r>
              <a:rPr lang="en-US" altLang="ja-JP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view</a:t>
            </a:r>
            <a:r>
              <a:rPr lang="ja-JP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フォルダを作成、</a:t>
            </a:r>
            <a:endParaRPr lang="en-US" altLang="ja-JP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ja-JP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そのフォルダ内に</a:t>
            </a:r>
            <a:r>
              <a:rPr lang="en-US" altLang="ja-JP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JSP</a:t>
            </a:r>
            <a:r>
              <a:rPr lang="ja-JP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ファイルを作成。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265F91-CF15-8A0D-33BF-7D267CF1B5ED}"/>
              </a:ext>
            </a:extLst>
          </p:cNvPr>
          <p:cNvSpPr txBox="1"/>
          <p:nvPr/>
        </p:nvSpPr>
        <p:spPr>
          <a:xfrm>
            <a:off x="1267204" y="275545"/>
            <a:ext cx="61060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View  &amp; Filter </a:t>
            </a: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構成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28C813-FFD5-28D2-F9A9-0C3004A6975C}"/>
              </a:ext>
            </a:extLst>
          </p:cNvPr>
          <p:cNvSpPr txBox="1"/>
          <p:nvPr/>
        </p:nvSpPr>
        <p:spPr>
          <a:xfrm>
            <a:off x="1267205" y="4127782"/>
            <a:ext cx="9054065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</a:t>
            </a:r>
            <a:r>
              <a:rPr lang="ja-JP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ログアウト状態でメニュー要求時 </a:t>
            </a:r>
            <a:endParaRPr lang="en-US" altLang="ja-JP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ja-JP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ログイン画面に移動。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89D07-FDCD-4CF3-3BD4-F890FF32BE9B}"/>
              </a:ext>
            </a:extLst>
          </p:cNvPr>
          <p:cNvSpPr txBox="1"/>
          <p:nvPr/>
        </p:nvSpPr>
        <p:spPr>
          <a:xfrm>
            <a:off x="1267205" y="3669964"/>
            <a:ext cx="9054065" cy="503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ko-KR" sz="2400" dirty="0">
                <a:ea typeface="G마켓 산스 TTF Light" panose="02000000000000000000" pitchFamily="2" charset="-127"/>
              </a:rPr>
              <a:t>05 Filter </a:t>
            </a: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構成</a:t>
            </a:r>
            <a:endParaRPr lang="en-US" altLang="ko-KR" sz="2400" dirty="0">
              <a:ea typeface="G마켓 산스 TTF Light" panose="020000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D65D28-A411-D098-9F88-24CD00B9932C}"/>
              </a:ext>
            </a:extLst>
          </p:cNvPr>
          <p:cNvSpPr txBox="1"/>
          <p:nvPr/>
        </p:nvSpPr>
        <p:spPr>
          <a:xfrm>
            <a:off x="1267204" y="1675761"/>
            <a:ext cx="9054065" cy="503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ko-KR" sz="2400" dirty="0">
                <a:ea typeface="G마켓 산스 TTF Light" panose="02000000000000000000" pitchFamily="2" charset="-127"/>
              </a:rPr>
              <a:t>04 View </a:t>
            </a: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構成</a:t>
            </a:r>
            <a:endParaRPr lang="en-US" altLang="ko-KR" sz="2400" dirty="0">
              <a:ea typeface="G마켓 산스 TTF Light" panose="02000000000000000000" pitchFamily="2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F3E9FA9-D5FC-F8F3-5A8A-CABBE62062CC}"/>
              </a:ext>
            </a:extLst>
          </p:cNvPr>
          <p:cNvCxnSpPr>
            <a:cxnSpLocks/>
          </p:cNvCxnSpPr>
          <p:nvPr/>
        </p:nvCxnSpPr>
        <p:spPr>
          <a:xfrm>
            <a:off x="1267204" y="3463175"/>
            <a:ext cx="10924796" cy="0"/>
          </a:xfrm>
          <a:prstGeom prst="line">
            <a:avLst/>
          </a:prstGeom>
          <a:ln w="9525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820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실내, 컴퓨터, 출력 장치이(가) 표시된 사진&#10;&#10;자동 생성된 설명">
            <a:extLst>
              <a:ext uri="{FF2B5EF4-FFF2-40B4-BE49-F238E27FC236}">
                <a16:creationId xmlns:a16="http://schemas.microsoft.com/office/drawing/2014/main" id="{262665B5-13D4-288A-6D7C-48D54C7C9D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53" b="14130"/>
          <a:stretch/>
        </p:blipFill>
        <p:spPr>
          <a:xfrm>
            <a:off x="0" y="-411577"/>
            <a:ext cx="12192000" cy="726957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5D013C5-D38E-1C22-D786-91576826373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A9E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36CE96-EEEA-3B69-B23D-E5E07D384471}"/>
              </a:ext>
            </a:extLst>
          </p:cNvPr>
          <p:cNvSpPr txBox="1"/>
          <p:nvPr/>
        </p:nvSpPr>
        <p:spPr>
          <a:xfrm>
            <a:off x="3535845" y="2345306"/>
            <a:ext cx="512031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PART 5.</a:t>
            </a:r>
            <a:endParaRPr lang="ko-KR" altLang="en-US" sz="88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EAD49A-0DC8-02E0-FA2A-AFCFEE63596D}"/>
              </a:ext>
            </a:extLst>
          </p:cNvPr>
          <p:cNvSpPr txBox="1"/>
          <p:nvPr/>
        </p:nvSpPr>
        <p:spPr>
          <a:xfrm>
            <a:off x="4419600" y="3708254"/>
            <a:ext cx="318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View </a:t>
            </a:r>
            <a:r>
              <a:rPr lang="ko-KR" altLang="en-US" sz="28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画面 </a:t>
            </a:r>
          </a:p>
        </p:txBody>
      </p:sp>
    </p:spTree>
    <p:extLst>
      <p:ext uri="{BB962C8B-B14F-4D97-AF65-F5344CB8AC3E}">
        <p14:creationId xmlns:p14="http://schemas.microsoft.com/office/powerpoint/2010/main" val="1640984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D112A92-AD69-69CA-186A-8760D91B85FC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A9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1650F6-DDB9-5ECB-F4C9-8C2DAA77B0E0}"/>
              </a:ext>
            </a:extLst>
          </p:cNvPr>
          <p:cNvCxnSpPr/>
          <p:nvPr/>
        </p:nvCxnSpPr>
        <p:spPr>
          <a:xfrm>
            <a:off x="650240" y="1656080"/>
            <a:ext cx="5445760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3B89D9E-A63F-9DC5-68CC-2CFF04A42C53}"/>
              </a:ext>
            </a:extLst>
          </p:cNvPr>
          <p:cNvSpPr txBox="1"/>
          <p:nvPr/>
        </p:nvSpPr>
        <p:spPr>
          <a:xfrm>
            <a:off x="6096000" y="1656080"/>
            <a:ext cx="30828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View.</a:t>
            </a:r>
            <a:endParaRPr lang="ko-KR" altLang="en-US" sz="7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8B5C6C4-77C7-755D-67A5-C25807715D82}"/>
              </a:ext>
            </a:extLst>
          </p:cNvPr>
          <p:cNvGrpSpPr/>
          <p:nvPr/>
        </p:nvGrpSpPr>
        <p:grpSpPr>
          <a:xfrm>
            <a:off x="812766" y="1874604"/>
            <a:ext cx="2455849" cy="461665"/>
            <a:chOff x="873760" y="2574992"/>
            <a:chExt cx="2455849" cy="46166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045C073-0063-DE9D-BA20-B3D756E4DFAE}"/>
                </a:ext>
              </a:extLst>
            </p:cNvPr>
            <p:cNvSpPr txBox="1"/>
            <p:nvPr/>
          </p:nvSpPr>
          <p:spPr>
            <a:xfrm>
              <a:off x="873760" y="2611119"/>
              <a:ext cx="4491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214C0E-B00D-73CF-DA3E-99A774CE1E36}"/>
                </a:ext>
              </a:extLst>
            </p:cNvPr>
            <p:cNvSpPr txBox="1"/>
            <p:nvPr/>
          </p:nvSpPr>
          <p:spPr>
            <a:xfrm>
              <a:off x="1639723" y="2574992"/>
              <a:ext cx="168988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ko-KR" altLang="en-US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メイン画面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6A044EC-2C2B-A491-BE7A-9066B744A251}"/>
              </a:ext>
            </a:extLst>
          </p:cNvPr>
          <p:cNvGrpSpPr/>
          <p:nvPr/>
        </p:nvGrpSpPr>
        <p:grpSpPr>
          <a:xfrm>
            <a:off x="659017" y="2650780"/>
            <a:ext cx="2954655" cy="830997"/>
            <a:chOff x="720011" y="2556150"/>
            <a:chExt cx="2954655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270699-7B3F-4E47-C758-4D6F3D76FA13}"/>
                </a:ext>
              </a:extLst>
            </p:cNvPr>
            <p:cNvSpPr txBox="1"/>
            <p:nvPr/>
          </p:nvSpPr>
          <p:spPr>
            <a:xfrm>
              <a:off x="873760" y="2611119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4A32572-7E19-77A4-E9F9-C7FEA7D6A329}"/>
                </a:ext>
              </a:extLst>
            </p:cNvPr>
            <p:cNvSpPr txBox="1"/>
            <p:nvPr/>
          </p:nvSpPr>
          <p:spPr>
            <a:xfrm>
              <a:off x="720011" y="2556150"/>
              <a:ext cx="295465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	</a:t>
              </a:r>
              <a:r>
                <a:rPr lang="ko-KR" altLang="en-US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在庫状況画面</a:t>
              </a:r>
            </a:p>
            <a:p>
              <a:r>
                <a:rPr lang="ko-KR" altLang="en-US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26B5D07-9187-B90B-193C-2CAFD7C995ED}"/>
              </a:ext>
            </a:extLst>
          </p:cNvPr>
          <p:cNvGrpSpPr/>
          <p:nvPr/>
        </p:nvGrpSpPr>
        <p:grpSpPr>
          <a:xfrm>
            <a:off x="812766" y="3444561"/>
            <a:ext cx="3396920" cy="461665"/>
            <a:chOff x="873760" y="2564952"/>
            <a:chExt cx="3396920" cy="46166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105F805-A11E-EC6E-7B9F-D0ABEDE39EAF}"/>
                </a:ext>
              </a:extLst>
            </p:cNvPr>
            <p:cNvSpPr txBox="1"/>
            <p:nvPr/>
          </p:nvSpPr>
          <p:spPr>
            <a:xfrm>
              <a:off x="873760" y="2611119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E7F3E02-8774-BA89-25D3-10D4260F6EC5}"/>
                </a:ext>
              </a:extLst>
            </p:cNvPr>
            <p:cNvSpPr txBox="1"/>
            <p:nvPr/>
          </p:nvSpPr>
          <p:spPr>
            <a:xfrm>
              <a:off x="1639723" y="2564952"/>
              <a:ext cx="26309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在庫管理画面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658B33F-AE67-0621-0CB2-8F820521F1A8}"/>
              </a:ext>
            </a:extLst>
          </p:cNvPr>
          <p:cNvGrpSpPr/>
          <p:nvPr/>
        </p:nvGrpSpPr>
        <p:grpSpPr>
          <a:xfrm>
            <a:off x="812766" y="4969149"/>
            <a:ext cx="2904689" cy="461665"/>
            <a:chOff x="873760" y="2555709"/>
            <a:chExt cx="1819228" cy="46166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F3830C-7A9D-E889-7160-021ACBF57FEB}"/>
                </a:ext>
              </a:extLst>
            </p:cNvPr>
            <p:cNvSpPr txBox="1"/>
            <p:nvPr/>
          </p:nvSpPr>
          <p:spPr>
            <a:xfrm>
              <a:off x="873760" y="2611119"/>
              <a:ext cx="307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05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E8FC84B-2660-BC46-0329-B9A853DBEF17}"/>
                </a:ext>
              </a:extLst>
            </p:cNvPr>
            <p:cNvSpPr txBox="1"/>
            <p:nvPr/>
          </p:nvSpPr>
          <p:spPr>
            <a:xfrm>
              <a:off x="1394651" y="2555709"/>
              <a:ext cx="12983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ログイン画面 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FDC191D-F2C6-5113-0D56-402FCABE9B7C}"/>
              </a:ext>
            </a:extLst>
          </p:cNvPr>
          <p:cNvGrpSpPr/>
          <p:nvPr/>
        </p:nvGrpSpPr>
        <p:grpSpPr>
          <a:xfrm>
            <a:off x="812766" y="4253375"/>
            <a:ext cx="2824843" cy="830997"/>
            <a:chOff x="873760" y="2564952"/>
            <a:chExt cx="1769219" cy="83099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C620219-61F0-7DC3-C72B-A7BDE66A4B95}"/>
                </a:ext>
              </a:extLst>
            </p:cNvPr>
            <p:cNvSpPr txBox="1"/>
            <p:nvPr/>
          </p:nvSpPr>
          <p:spPr>
            <a:xfrm>
              <a:off x="873760" y="2611119"/>
              <a:ext cx="311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04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2803594-00C2-9BF6-A613-7DAD24B231F9}"/>
                </a:ext>
              </a:extLst>
            </p:cNvPr>
            <p:cNvSpPr txBox="1"/>
            <p:nvPr/>
          </p:nvSpPr>
          <p:spPr>
            <a:xfrm>
              <a:off x="1370746" y="2564952"/>
              <a:ext cx="127223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販売履歴画面</a:t>
              </a:r>
            </a:p>
            <a:p>
              <a:pPr algn="ctr"/>
              <a:endPara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5D3CAEF-F7D2-4884-54C5-49E0A1206DB4}"/>
              </a:ext>
            </a:extLst>
          </p:cNvPr>
          <p:cNvSpPr txBox="1"/>
          <p:nvPr/>
        </p:nvSpPr>
        <p:spPr>
          <a:xfrm>
            <a:off x="650240" y="948194"/>
            <a:ext cx="2957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View </a:t>
            </a:r>
            <a:r>
              <a:rPr lang="ko-KR" altLang="en-US" sz="4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画面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F103BC-05E4-2EE5-4D4B-A44525C45888}"/>
              </a:ext>
            </a:extLst>
          </p:cNvPr>
          <p:cNvSpPr txBox="1"/>
          <p:nvPr/>
        </p:nvSpPr>
        <p:spPr>
          <a:xfrm>
            <a:off x="650240" y="712419"/>
            <a:ext cx="7344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76D642-B896-5AB7-D55E-2BB8CC44A1A0}"/>
              </a:ext>
            </a:extLst>
          </p:cNvPr>
          <p:cNvSpPr txBox="1"/>
          <p:nvPr/>
        </p:nvSpPr>
        <p:spPr>
          <a:xfrm>
            <a:off x="797041" y="5750116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06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F91C65-3329-E127-8E10-472F3D051036}"/>
              </a:ext>
            </a:extLst>
          </p:cNvPr>
          <p:cNvSpPr txBox="1"/>
          <p:nvPr/>
        </p:nvSpPr>
        <p:spPr>
          <a:xfrm>
            <a:off x="1606285" y="569470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お知らせ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画面 </a:t>
            </a:r>
          </a:p>
        </p:txBody>
      </p:sp>
    </p:spTree>
    <p:extLst>
      <p:ext uri="{BB962C8B-B14F-4D97-AF65-F5344CB8AC3E}">
        <p14:creationId xmlns:p14="http://schemas.microsoft.com/office/powerpoint/2010/main" val="1914215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9DF63DF-FBF9-FDFB-51CE-EAB94F63C08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B84BCB-C1DF-571B-EB3B-AE9552943F57}"/>
              </a:ext>
            </a:extLst>
          </p:cNvPr>
          <p:cNvSpPr txBox="1"/>
          <p:nvPr/>
        </p:nvSpPr>
        <p:spPr>
          <a:xfrm>
            <a:off x="232144" y="311155"/>
            <a:ext cx="9557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05-01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DFE5F4F-AE42-977C-AD60-6CE0FAEA480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FBE719-8238-D887-FDA7-64FFE24DABB9}"/>
              </a:ext>
            </a:extLst>
          </p:cNvPr>
          <p:cNvSpPr txBox="1"/>
          <p:nvPr/>
        </p:nvSpPr>
        <p:spPr>
          <a:xfrm>
            <a:off x="1267204" y="275545"/>
            <a:ext cx="18500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メイン画面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9E3444-A370-09E0-0DD8-805BACA3641B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0C535F1F-6498-7C19-8835-FA4BD0CDE8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73785" y="1718308"/>
            <a:ext cx="9144000" cy="4701544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C966A85-56B8-3990-F7CB-3C8A836B6380}"/>
              </a:ext>
            </a:extLst>
          </p:cNvPr>
          <p:cNvSpPr/>
          <p:nvPr/>
        </p:nvSpPr>
        <p:spPr>
          <a:xfrm>
            <a:off x="2605093" y="1418861"/>
            <a:ext cx="3199144" cy="950264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常にメニューバーをWebページの左側に配置し、すべてのページからメニューバーを介して目的のページに移動できます。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72CF4FE-B8DB-0470-0E55-0CAEA722245D}"/>
              </a:ext>
            </a:extLst>
          </p:cNvPr>
          <p:cNvCxnSpPr>
            <a:cxnSpLocks/>
          </p:cNvCxnSpPr>
          <p:nvPr/>
        </p:nvCxnSpPr>
        <p:spPr>
          <a:xfrm flipH="1">
            <a:off x="2742191" y="2369127"/>
            <a:ext cx="817639" cy="350176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2608501B-8530-B4BA-9700-4D54D55CF1EE}"/>
              </a:ext>
            </a:extLst>
          </p:cNvPr>
          <p:cNvSpPr/>
          <p:nvPr/>
        </p:nvSpPr>
        <p:spPr>
          <a:xfrm>
            <a:off x="2143310" y="5055322"/>
            <a:ext cx="3199144" cy="767633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お知らせ閲覧以外のすべての機能はログインしてから利用可能。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993740BA-0015-1B63-072D-73D553AE1F4E}"/>
              </a:ext>
            </a:extLst>
          </p:cNvPr>
          <p:cNvCxnSpPr>
            <a:stCxn id="12" idx="0"/>
          </p:cNvCxnSpPr>
          <p:nvPr/>
        </p:nvCxnSpPr>
        <p:spPr>
          <a:xfrm rot="16200000" flipV="1">
            <a:off x="2631325" y="3943763"/>
            <a:ext cx="1505718" cy="717396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7787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4B78DD1-3D65-47AE-571F-A31B2B07DD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73785" y="1731268"/>
            <a:ext cx="9144000" cy="468858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9DF63DF-FBF9-FDFB-51CE-EAB94F63C08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B84BCB-C1DF-571B-EB3B-AE9552943F57}"/>
              </a:ext>
            </a:extLst>
          </p:cNvPr>
          <p:cNvSpPr txBox="1"/>
          <p:nvPr/>
        </p:nvSpPr>
        <p:spPr>
          <a:xfrm>
            <a:off x="232144" y="311155"/>
            <a:ext cx="9861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05-02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DFE5F4F-AE42-977C-AD60-6CE0FAEA480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FBE719-8238-D887-FDA7-64FFE24DABB9}"/>
              </a:ext>
            </a:extLst>
          </p:cNvPr>
          <p:cNvSpPr txBox="1"/>
          <p:nvPr/>
        </p:nvSpPr>
        <p:spPr>
          <a:xfrm>
            <a:off x="976258" y="293544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在庫状況画面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9E3444-A370-09E0-0DD8-805BACA3641B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A70239E-F227-80F7-E0CF-5AA55A4D99C3}"/>
              </a:ext>
            </a:extLst>
          </p:cNvPr>
          <p:cNvSpPr/>
          <p:nvPr/>
        </p:nvSpPr>
        <p:spPr>
          <a:xfrm>
            <a:off x="1218311" y="3282098"/>
            <a:ext cx="3681075" cy="674747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1.</a:t>
            </a:r>
            <a:r>
              <a:rPr lang="zh-CN" altLang="en-US" sz="1400" b="1" dirty="0">
                <a:latin typeface="G마켓 산스 TTF Light" panose="02000000000000000000" pitchFamily="2" charset="-127"/>
              </a:rPr>
              <a:t>品目名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または品目コードを検索して、</a:t>
            </a: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必要な 品目の在庫量を確認できます。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B43DE79-8DD9-C0CC-86A3-28BF3A27E27D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899386" y="2728105"/>
            <a:ext cx="1534665" cy="891367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ED2B73E0-7856-A4E2-1D27-029A6AC2F17F}"/>
              </a:ext>
            </a:extLst>
          </p:cNvPr>
          <p:cNvSpPr/>
          <p:nvPr/>
        </p:nvSpPr>
        <p:spPr>
          <a:xfrm>
            <a:off x="7823792" y="1524232"/>
            <a:ext cx="3270862" cy="875276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正確な製品名がわからない場合は、</a:t>
            </a: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製品名検索ボタンを使用して検索できます。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84C71EE-BD1C-6D1E-49B3-49B898D7DFB2}"/>
              </a:ext>
            </a:extLst>
          </p:cNvPr>
          <p:cNvCxnSpPr>
            <a:cxnSpLocks/>
          </p:cNvCxnSpPr>
          <p:nvPr/>
        </p:nvCxnSpPr>
        <p:spPr>
          <a:xfrm flipH="1">
            <a:off x="7581793" y="2381992"/>
            <a:ext cx="1096694" cy="297665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9581A57-611A-7454-CBDD-56B9227F63E2}"/>
              </a:ext>
            </a:extLst>
          </p:cNvPr>
          <p:cNvSpPr/>
          <p:nvPr/>
        </p:nvSpPr>
        <p:spPr>
          <a:xfrm>
            <a:off x="8509343" y="5446460"/>
            <a:ext cx="3045347" cy="587716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品目リストは1ページに10個ずつ</a:t>
            </a: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表示されています。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0C2FF95-AF63-34FF-27F7-1ED66D9C5BED}"/>
              </a:ext>
            </a:extLst>
          </p:cNvPr>
          <p:cNvCxnSpPr>
            <a:cxnSpLocks/>
          </p:cNvCxnSpPr>
          <p:nvPr/>
        </p:nvCxnSpPr>
        <p:spPr>
          <a:xfrm flipH="1" flipV="1">
            <a:off x="7604120" y="5241337"/>
            <a:ext cx="905223" cy="320551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5540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E32BB4E-D9D7-645D-8229-6A6793CCA0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73785" y="1718842"/>
            <a:ext cx="9144000" cy="470101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9DF63DF-FBF9-FDFB-51CE-EAB94F63C08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B84BCB-C1DF-571B-EB3B-AE9552943F57}"/>
              </a:ext>
            </a:extLst>
          </p:cNvPr>
          <p:cNvSpPr txBox="1"/>
          <p:nvPr/>
        </p:nvSpPr>
        <p:spPr>
          <a:xfrm>
            <a:off x="232144" y="311155"/>
            <a:ext cx="9861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05-02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DFE5F4F-AE42-977C-AD60-6CE0FAEA480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FBE719-8238-D887-FDA7-64FFE24DABB9}"/>
              </a:ext>
            </a:extLst>
          </p:cNvPr>
          <p:cNvSpPr txBox="1"/>
          <p:nvPr/>
        </p:nvSpPr>
        <p:spPr>
          <a:xfrm>
            <a:off x="976258" y="293544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在庫状況画面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9E3444-A370-09E0-0DD8-805BACA3641B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66C306D-6CE3-3EA3-882E-70EFD8CE9023}"/>
              </a:ext>
            </a:extLst>
          </p:cNvPr>
          <p:cNvSpPr/>
          <p:nvPr/>
        </p:nvSpPr>
        <p:spPr>
          <a:xfrm>
            <a:off x="130674" y="1434737"/>
            <a:ext cx="3151457" cy="1120060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製品名検索ボタンをクリックすると、</a:t>
            </a:r>
            <a:endParaRPr lang="en-US" altLang="ko-KR" sz="1400" b="1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製品名検索ポップアップウィンドウが開きます。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23694C2-7BAA-3BF1-3E6C-6E6C9509E758}"/>
              </a:ext>
            </a:extLst>
          </p:cNvPr>
          <p:cNvSpPr/>
          <p:nvPr/>
        </p:nvSpPr>
        <p:spPr>
          <a:xfrm>
            <a:off x="6977179" y="4738255"/>
            <a:ext cx="3987308" cy="1242481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検索結果の製品名をクリックすると、</a:t>
            </a:r>
            <a:endParaRPr lang="en-US" altLang="ko-KR" sz="1400" b="1" dirty="0"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その製品の名前が製品リスト検索ボックスに</a:t>
            </a:r>
          </a:p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そのまま入力されます。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08F878BA-ECCD-E1DC-2402-4E4AAFEAD5BD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5650951" y="4499054"/>
            <a:ext cx="1326228" cy="860442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1DBC0F2C-D738-3120-0D03-4DC71EDB1492}"/>
              </a:ext>
            </a:extLst>
          </p:cNvPr>
          <p:cNvCxnSpPr>
            <a:cxnSpLocks/>
          </p:cNvCxnSpPr>
          <p:nvPr/>
        </p:nvCxnSpPr>
        <p:spPr>
          <a:xfrm>
            <a:off x="1439022" y="2554797"/>
            <a:ext cx="534763" cy="430195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782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D112A92-AD69-69CA-186A-8760D91B85FC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A9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8C7E57-A47D-26E9-36B0-E29FBFB5956E}"/>
              </a:ext>
            </a:extLst>
          </p:cNvPr>
          <p:cNvSpPr txBox="1"/>
          <p:nvPr/>
        </p:nvSpPr>
        <p:spPr>
          <a:xfrm>
            <a:off x="583806" y="800361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+mj-lt"/>
                <a:ea typeface="G마켓 산스 TTF Bold" panose="02000000000000000000" pitchFamily="2" charset="-127"/>
              </a:rPr>
              <a:t>目次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1650F6-DDB9-5ECB-F4C9-8C2DAA77B0E0}"/>
              </a:ext>
            </a:extLst>
          </p:cNvPr>
          <p:cNvCxnSpPr/>
          <p:nvPr/>
        </p:nvCxnSpPr>
        <p:spPr>
          <a:xfrm>
            <a:off x="650240" y="1656080"/>
            <a:ext cx="544576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3B89D9E-A63F-9DC5-68CC-2CFF04A42C53}"/>
              </a:ext>
            </a:extLst>
          </p:cNvPr>
          <p:cNvSpPr txBox="1"/>
          <p:nvPr/>
        </p:nvSpPr>
        <p:spPr>
          <a:xfrm>
            <a:off x="6096000" y="1656080"/>
            <a:ext cx="27863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LIST.</a:t>
            </a:r>
            <a:endParaRPr lang="ko-KR" altLang="en-US" sz="7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8B5C6C4-77C7-755D-67A5-C25807715D82}"/>
              </a:ext>
            </a:extLst>
          </p:cNvPr>
          <p:cNvGrpSpPr/>
          <p:nvPr/>
        </p:nvGrpSpPr>
        <p:grpSpPr>
          <a:xfrm>
            <a:off x="812766" y="2188763"/>
            <a:ext cx="3340558" cy="461665"/>
            <a:chOff x="873760" y="2564953"/>
            <a:chExt cx="3340558" cy="46166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045C073-0063-DE9D-BA20-B3D756E4DFAE}"/>
                </a:ext>
              </a:extLst>
            </p:cNvPr>
            <p:cNvSpPr txBox="1"/>
            <p:nvPr/>
          </p:nvSpPr>
          <p:spPr>
            <a:xfrm>
              <a:off x="873760" y="2611119"/>
              <a:ext cx="4491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214C0E-B00D-73CF-DA3E-99A774CE1E36}"/>
                </a:ext>
              </a:extLst>
            </p:cNvPr>
            <p:cNvSpPr txBox="1"/>
            <p:nvPr/>
          </p:nvSpPr>
          <p:spPr>
            <a:xfrm>
              <a:off x="1567440" y="2564953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プロジェクト概要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6A044EC-2C2B-A491-BE7A-9066B744A251}"/>
              </a:ext>
            </a:extLst>
          </p:cNvPr>
          <p:cNvGrpSpPr/>
          <p:nvPr/>
        </p:nvGrpSpPr>
        <p:grpSpPr>
          <a:xfrm>
            <a:off x="812766" y="2983781"/>
            <a:ext cx="3340558" cy="461665"/>
            <a:chOff x="873760" y="2564953"/>
            <a:chExt cx="3340558" cy="46166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270699-7B3F-4E47-C758-4D6F3D76FA13}"/>
                </a:ext>
              </a:extLst>
            </p:cNvPr>
            <p:cNvSpPr txBox="1"/>
            <p:nvPr/>
          </p:nvSpPr>
          <p:spPr>
            <a:xfrm>
              <a:off x="873760" y="2611119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4A32572-7E19-77A4-E9F9-C7FEA7D6A329}"/>
                </a:ext>
              </a:extLst>
            </p:cNvPr>
            <p:cNvSpPr txBox="1"/>
            <p:nvPr/>
          </p:nvSpPr>
          <p:spPr>
            <a:xfrm>
              <a:off x="1567440" y="2564953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プロジェクト要件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26B5D07-9187-B90B-193C-2CAFD7C995ED}"/>
              </a:ext>
            </a:extLst>
          </p:cNvPr>
          <p:cNvGrpSpPr/>
          <p:nvPr/>
        </p:nvGrpSpPr>
        <p:grpSpPr>
          <a:xfrm>
            <a:off x="812766" y="3768760"/>
            <a:ext cx="3273232" cy="461665"/>
            <a:chOff x="873760" y="2564953"/>
            <a:chExt cx="3273232" cy="46166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105F805-A11E-EC6E-7B9F-D0ABEDE39EAF}"/>
                </a:ext>
              </a:extLst>
            </p:cNvPr>
            <p:cNvSpPr txBox="1"/>
            <p:nvPr/>
          </p:nvSpPr>
          <p:spPr>
            <a:xfrm>
              <a:off x="873760" y="2611119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E7F3E02-8774-BA89-25D3-10D4260F6EC5}"/>
                </a:ext>
              </a:extLst>
            </p:cNvPr>
            <p:cNvSpPr txBox="1"/>
            <p:nvPr/>
          </p:nvSpPr>
          <p:spPr>
            <a:xfrm>
              <a:off x="1567440" y="2564953"/>
              <a:ext cx="25795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プロジェクト準備</a:t>
              </a:r>
              <a:endPara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658B33F-AE67-0621-0CB2-8F820521F1A8}"/>
              </a:ext>
            </a:extLst>
          </p:cNvPr>
          <p:cNvGrpSpPr/>
          <p:nvPr/>
        </p:nvGrpSpPr>
        <p:grpSpPr>
          <a:xfrm>
            <a:off x="812766" y="5340094"/>
            <a:ext cx="2506345" cy="461665"/>
            <a:chOff x="873760" y="2602456"/>
            <a:chExt cx="1569742" cy="46166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F3830C-7A9D-E889-7160-021ACBF57FEB}"/>
                </a:ext>
              </a:extLst>
            </p:cNvPr>
            <p:cNvSpPr txBox="1"/>
            <p:nvPr/>
          </p:nvSpPr>
          <p:spPr>
            <a:xfrm>
              <a:off x="873760" y="2611119"/>
              <a:ext cx="307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05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E8FC84B-2660-BC46-0329-B9A853DBEF17}"/>
                </a:ext>
              </a:extLst>
            </p:cNvPr>
            <p:cNvSpPr txBox="1"/>
            <p:nvPr/>
          </p:nvSpPr>
          <p:spPr>
            <a:xfrm>
              <a:off x="1321864" y="2602456"/>
              <a:ext cx="11216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View </a:t>
              </a:r>
              <a:r>
                <a:rPr lang="ko-KR" altLang="en-US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画面 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FDC191D-F2C6-5113-0D56-402FCABE9B7C}"/>
              </a:ext>
            </a:extLst>
          </p:cNvPr>
          <p:cNvGrpSpPr/>
          <p:nvPr/>
        </p:nvGrpSpPr>
        <p:grpSpPr>
          <a:xfrm>
            <a:off x="812766" y="4577573"/>
            <a:ext cx="3840696" cy="461665"/>
            <a:chOff x="873760" y="2564952"/>
            <a:chExt cx="2405455" cy="46166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C620219-61F0-7DC3-C72B-A7BDE66A4B95}"/>
                </a:ext>
              </a:extLst>
            </p:cNvPr>
            <p:cNvSpPr txBox="1"/>
            <p:nvPr/>
          </p:nvSpPr>
          <p:spPr>
            <a:xfrm>
              <a:off x="873760" y="2611119"/>
              <a:ext cx="311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04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2803594-00C2-9BF6-A613-7DAD24B231F9}"/>
                </a:ext>
              </a:extLst>
            </p:cNvPr>
            <p:cNvSpPr txBox="1"/>
            <p:nvPr/>
          </p:nvSpPr>
          <p:spPr>
            <a:xfrm>
              <a:off x="1306209" y="2564952"/>
              <a:ext cx="19730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ja-JP" altLang="en-US" sz="2400" dirty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プロジェクトプロセス</a:t>
              </a:r>
              <a:endPara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8076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D4C3F71-841C-8684-FF03-52C8EC5123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73785" y="1727869"/>
            <a:ext cx="9144000" cy="469198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9DF63DF-FBF9-FDFB-51CE-EAB94F63C08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B84BCB-C1DF-571B-EB3B-AE9552943F57}"/>
              </a:ext>
            </a:extLst>
          </p:cNvPr>
          <p:cNvSpPr txBox="1"/>
          <p:nvPr/>
        </p:nvSpPr>
        <p:spPr>
          <a:xfrm>
            <a:off x="232144" y="311155"/>
            <a:ext cx="9861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05-02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DFE5F4F-AE42-977C-AD60-6CE0FAEA480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FBE719-8238-D887-FDA7-64FFE24DABB9}"/>
              </a:ext>
            </a:extLst>
          </p:cNvPr>
          <p:cNvSpPr txBox="1"/>
          <p:nvPr/>
        </p:nvSpPr>
        <p:spPr>
          <a:xfrm>
            <a:off x="976258" y="293544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在庫状況画面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9E3444-A370-09E0-0DD8-805BACA3641B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13F8608-683B-A4CF-6884-0986354B8139}"/>
              </a:ext>
            </a:extLst>
          </p:cNvPr>
          <p:cNvSpPr/>
          <p:nvPr/>
        </p:nvSpPr>
        <p:spPr>
          <a:xfrm>
            <a:off x="4516921" y="4655127"/>
            <a:ext cx="3513174" cy="989215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入庫または登録時に変更された履歴は、</a:t>
            </a: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入庫記録ページに自動的に記録されます。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E71CFC0-F1EC-4284-4A33-788B955070DD}"/>
              </a:ext>
            </a:extLst>
          </p:cNvPr>
          <p:cNvCxnSpPr>
            <a:cxnSpLocks/>
          </p:cNvCxnSpPr>
          <p:nvPr/>
        </p:nvCxnSpPr>
        <p:spPr>
          <a:xfrm flipV="1">
            <a:off x="6450676" y="4321014"/>
            <a:ext cx="217441" cy="334113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9919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F7EE17F-2ED0-6D93-2BDB-D11435FAA2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73785" y="1721554"/>
            <a:ext cx="9144000" cy="469829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9DF63DF-FBF9-FDFB-51CE-EAB94F63C08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B84BCB-C1DF-571B-EB3B-AE9552943F57}"/>
              </a:ext>
            </a:extLst>
          </p:cNvPr>
          <p:cNvSpPr txBox="1"/>
          <p:nvPr/>
        </p:nvSpPr>
        <p:spPr>
          <a:xfrm>
            <a:off x="232144" y="311155"/>
            <a:ext cx="9861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05-03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DFE5F4F-AE42-977C-AD60-6CE0FAEA480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FBE719-8238-D887-FDA7-64FFE24DABB9}"/>
              </a:ext>
            </a:extLst>
          </p:cNvPr>
          <p:cNvSpPr txBox="1"/>
          <p:nvPr/>
        </p:nvSpPr>
        <p:spPr>
          <a:xfrm>
            <a:off x="976258" y="293544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在庫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管理</a:t>
            </a: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画面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9E3444-A370-09E0-0DD8-805BACA3641B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0C3A9BF-1D15-B376-93C4-4C1E4815F43B}"/>
              </a:ext>
            </a:extLst>
          </p:cNvPr>
          <p:cNvSpPr/>
          <p:nvPr/>
        </p:nvSpPr>
        <p:spPr>
          <a:xfrm>
            <a:off x="4160406" y="3607723"/>
            <a:ext cx="3871187" cy="980902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品目コードは自動入力され、</a:t>
            </a:r>
            <a:endParaRPr lang="en-US" altLang="ko-KR" sz="1400" b="1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該当条件を入力した後、登録ボタンを</a:t>
            </a:r>
            <a:endParaRPr lang="en-US" altLang="ko-KR" sz="1400" b="1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クリックすると在庫リストに登録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D81D649-97B8-DB04-A3E8-C13033339CD3}"/>
              </a:ext>
            </a:extLst>
          </p:cNvPr>
          <p:cNvCxnSpPr>
            <a:cxnSpLocks/>
          </p:cNvCxnSpPr>
          <p:nvPr/>
        </p:nvCxnSpPr>
        <p:spPr>
          <a:xfrm flipV="1">
            <a:off x="6152652" y="2935884"/>
            <a:ext cx="471031" cy="671839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7B40446-778A-0203-F1DB-9859A0476AEC}"/>
              </a:ext>
            </a:extLst>
          </p:cNvPr>
          <p:cNvSpPr/>
          <p:nvPr/>
        </p:nvSpPr>
        <p:spPr>
          <a:xfrm>
            <a:off x="2751178" y="4693135"/>
            <a:ext cx="3691186" cy="980902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同じ製品の入庫処理が必要な場合は、</a:t>
            </a: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入庫処理ボタンで該当ページに移動します。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5B4BD88-A0DD-BBA2-2C39-18160899C5A4}"/>
              </a:ext>
            </a:extLst>
          </p:cNvPr>
          <p:cNvCxnSpPr>
            <a:cxnSpLocks/>
          </p:cNvCxnSpPr>
          <p:nvPr/>
        </p:nvCxnSpPr>
        <p:spPr>
          <a:xfrm flipH="1" flipV="1">
            <a:off x="2850066" y="3429000"/>
            <a:ext cx="882349" cy="1264135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4373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D5CB48B-310D-0933-A715-EAB1F8CA6B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73785" y="1721554"/>
            <a:ext cx="9144000" cy="470461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9DF63DF-FBF9-FDFB-51CE-EAB94F63C08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B84BCB-C1DF-571B-EB3B-AE9552943F57}"/>
              </a:ext>
            </a:extLst>
          </p:cNvPr>
          <p:cNvSpPr txBox="1"/>
          <p:nvPr/>
        </p:nvSpPr>
        <p:spPr>
          <a:xfrm>
            <a:off x="232144" y="311155"/>
            <a:ext cx="9861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05-03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DFE5F4F-AE42-977C-AD60-6CE0FAEA480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FBE719-8238-D887-FDA7-64FFE24DABB9}"/>
              </a:ext>
            </a:extLst>
          </p:cNvPr>
          <p:cNvSpPr txBox="1"/>
          <p:nvPr/>
        </p:nvSpPr>
        <p:spPr>
          <a:xfrm>
            <a:off x="976258" y="293544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在庫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管理</a:t>
            </a:r>
            <a:r>
              <a:rPr lang="ko-KR" altLang="en-US" sz="24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画面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9E3444-A370-09E0-0DD8-805BACA3641B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196E114-7F09-7A75-136C-170E23B15B7C}"/>
              </a:ext>
            </a:extLst>
          </p:cNvPr>
          <p:cNvSpPr/>
          <p:nvPr/>
        </p:nvSpPr>
        <p:spPr>
          <a:xfrm>
            <a:off x="3905938" y="4073860"/>
            <a:ext cx="3457348" cy="1138220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品目コードで検索して、</a:t>
            </a:r>
            <a:endParaRPr lang="en-US" altLang="ko-KR" sz="1400" b="1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その商品の入庫量を</a:t>
            </a: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確認しながら、追加入庫する数量を</a:t>
            </a:r>
            <a:endParaRPr lang="en-US" altLang="ko-KR" sz="1400" b="1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入力できます。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446CECC1-BF32-A7C7-6379-984E37E30998}"/>
              </a:ext>
            </a:extLst>
          </p:cNvPr>
          <p:cNvCxnSpPr>
            <a:cxnSpLocks/>
          </p:cNvCxnSpPr>
          <p:nvPr/>
        </p:nvCxnSpPr>
        <p:spPr>
          <a:xfrm flipV="1">
            <a:off x="6096000" y="2651296"/>
            <a:ext cx="620683" cy="1422564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552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8B14E00-C9FA-380E-940C-5C0166E36B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73785" y="1721554"/>
            <a:ext cx="9144000" cy="470479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9DF63DF-FBF9-FDFB-51CE-EAB94F63C08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B84BCB-C1DF-571B-EB3B-AE9552943F57}"/>
              </a:ext>
            </a:extLst>
          </p:cNvPr>
          <p:cNvSpPr txBox="1"/>
          <p:nvPr/>
        </p:nvSpPr>
        <p:spPr>
          <a:xfrm>
            <a:off x="232144" y="311155"/>
            <a:ext cx="9893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05-04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DFE5F4F-AE42-977C-AD60-6CE0FAEA480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FBE719-8238-D887-FDA7-64FFE24DABB9}"/>
              </a:ext>
            </a:extLst>
          </p:cNvPr>
          <p:cNvSpPr txBox="1"/>
          <p:nvPr/>
        </p:nvSpPr>
        <p:spPr>
          <a:xfrm>
            <a:off x="976258" y="293544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販売履歴画面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9E3444-A370-09E0-0DD8-805BACA3641B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97A26D6-F416-61AC-34F9-C55287EB9BC7}"/>
              </a:ext>
            </a:extLst>
          </p:cNvPr>
          <p:cNvSpPr/>
          <p:nvPr/>
        </p:nvSpPr>
        <p:spPr>
          <a:xfrm>
            <a:off x="3807229" y="1883006"/>
            <a:ext cx="2527735" cy="685627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品目コードを検索して修正</a:t>
            </a: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する品目が存在するか確認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50D089F-D806-60D8-1662-9A633C2733DE}"/>
              </a:ext>
            </a:extLst>
          </p:cNvPr>
          <p:cNvCxnSpPr>
            <a:cxnSpLocks/>
          </p:cNvCxnSpPr>
          <p:nvPr/>
        </p:nvCxnSpPr>
        <p:spPr>
          <a:xfrm>
            <a:off x="6334964" y="2297782"/>
            <a:ext cx="380150" cy="209326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F1A64835-D87C-057E-D909-DD129D35A5E5}"/>
              </a:ext>
            </a:extLst>
          </p:cNvPr>
          <p:cNvSpPr/>
          <p:nvPr/>
        </p:nvSpPr>
        <p:spPr>
          <a:xfrm>
            <a:off x="6334964" y="3890356"/>
            <a:ext cx="2368352" cy="750693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品目コード存在時に修正できる入力欄出力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3E38695-0C63-E358-E073-AA16147A966E}"/>
              </a:ext>
            </a:extLst>
          </p:cNvPr>
          <p:cNvCxnSpPr>
            <a:cxnSpLocks/>
          </p:cNvCxnSpPr>
          <p:nvPr/>
        </p:nvCxnSpPr>
        <p:spPr>
          <a:xfrm flipH="1" flipV="1">
            <a:off x="6715783" y="3257801"/>
            <a:ext cx="266908" cy="632555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3639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C460BBA-5AFD-54C6-3753-E77BA882D2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73785" y="1721554"/>
            <a:ext cx="9144000" cy="4691817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9DF63DF-FBF9-FDFB-51CE-EAB94F63C08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B84BCB-C1DF-571B-EB3B-AE9552943F57}"/>
              </a:ext>
            </a:extLst>
          </p:cNvPr>
          <p:cNvSpPr txBox="1"/>
          <p:nvPr/>
        </p:nvSpPr>
        <p:spPr>
          <a:xfrm>
            <a:off x="232144" y="311155"/>
            <a:ext cx="9893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05-04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DFE5F4F-AE42-977C-AD60-6CE0FAEA480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FBE719-8238-D887-FDA7-64FFE24DABB9}"/>
              </a:ext>
            </a:extLst>
          </p:cNvPr>
          <p:cNvSpPr txBox="1"/>
          <p:nvPr/>
        </p:nvSpPr>
        <p:spPr>
          <a:xfrm>
            <a:off x="976258" y="293544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販売履歴画面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9E3444-A370-09E0-0DD8-805BACA3641B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982AE78-564D-F0EF-8A26-F887CDB487B4}"/>
              </a:ext>
            </a:extLst>
          </p:cNvPr>
          <p:cNvSpPr/>
          <p:nvPr/>
        </p:nvSpPr>
        <p:spPr>
          <a:xfrm>
            <a:off x="2385752" y="3365225"/>
            <a:ext cx="2779641" cy="1098709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1.</a:t>
            </a:r>
            <a:r>
              <a:rPr lang="zh-CN" altLang="en-US" sz="1400" b="1" dirty="0">
                <a:latin typeface="G마켓 산스 TTF Light" panose="02000000000000000000" pitchFamily="2" charset="-127"/>
              </a:rPr>
              <a:t>品目名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または品目コードを</a:t>
            </a:r>
            <a:endParaRPr lang="en-US" altLang="ko-KR" sz="1400" b="1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検索して、必要な 品目の</a:t>
            </a:r>
            <a:endParaRPr lang="en-US" altLang="ko-KR" sz="1400" b="1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defRPr/>
            </a:pPr>
            <a:r>
              <a:rPr lang="en-US" altLang="ko-KR" sz="1400" b="1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出庫履歴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を確認できます。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6D229976-BE50-560D-806E-65C179CF71EE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5165393" y="2659900"/>
            <a:ext cx="1414491" cy="1254680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C23398B-6A8E-E3D6-FB70-C5C36F94DF97}"/>
              </a:ext>
            </a:extLst>
          </p:cNvPr>
          <p:cNvSpPr/>
          <p:nvPr/>
        </p:nvSpPr>
        <p:spPr>
          <a:xfrm>
            <a:off x="8179724" y="5245035"/>
            <a:ext cx="2938061" cy="587716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en-US" altLang="ko-KR" sz="1400" b="1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出庫履歴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は1ページに10個ずつ</a:t>
            </a: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表示されています。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12D7B7A-EA14-4002-EC42-6A0453836EA1}"/>
              </a:ext>
            </a:extLst>
          </p:cNvPr>
          <p:cNvCxnSpPr>
            <a:cxnSpLocks/>
          </p:cNvCxnSpPr>
          <p:nvPr/>
        </p:nvCxnSpPr>
        <p:spPr>
          <a:xfrm flipH="1" flipV="1">
            <a:off x="7631087" y="5203767"/>
            <a:ext cx="548637" cy="335126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8612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0533AD2-7425-823E-2946-BD1535B18A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73785" y="1730937"/>
            <a:ext cx="9144000" cy="468243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9DF63DF-FBF9-FDFB-51CE-EAB94F63C08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B84BCB-C1DF-571B-EB3B-AE9552943F57}"/>
              </a:ext>
            </a:extLst>
          </p:cNvPr>
          <p:cNvSpPr txBox="1"/>
          <p:nvPr/>
        </p:nvSpPr>
        <p:spPr>
          <a:xfrm>
            <a:off x="232144" y="311155"/>
            <a:ext cx="9861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05-05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DFE5F4F-AE42-977C-AD60-6CE0FAEA480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FBE719-8238-D887-FDA7-64FFE24DABB9}"/>
              </a:ext>
            </a:extLst>
          </p:cNvPr>
          <p:cNvSpPr txBox="1"/>
          <p:nvPr/>
        </p:nvSpPr>
        <p:spPr>
          <a:xfrm>
            <a:off x="976258" y="293544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ログイン画面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9E3444-A370-09E0-0DD8-805BACA3641B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B08FE5C-CACC-AFF0-EEEC-A52E055FE95D}"/>
              </a:ext>
            </a:extLst>
          </p:cNvPr>
          <p:cNvSpPr/>
          <p:nvPr/>
        </p:nvSpPr>
        <p:spPr>
          <a:xfrm>
            <a:off x="8096687" y="4476933"/>
            <a:ext cx="2884426" cy="1061959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新規登録時に会員登録をこの</a:t>
            </a: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ボタンでページに移動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872D561-70A5-29AA-AD47-1B28F5430FB4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7319261" y="4129886"/>
            <a:ext cx="777426" cy="878027"/>
          </a:xfrm>
          <a:prstGeom prst="straightConnector1">
            <a:avLst/>
          </a:prstGeom>
          <a:ln w="25400" algn="ctr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18475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439B961-3A16-4A9E-BCB7-72566C434C2B}"/>
              </a:ext>
            </a:extLst>
          </p:cNvPr>
          <p:cNvSpPr/>
          <p:nvPr/>
        </p:nvSpPr>
        <p:spPr>
          <a:xfrm>
            <a:off x="4064000" y="0"/>
            <a:ext cx="4064000" cy="6858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5C78357-015D-B198-239D-36BB2184D7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166098" y="1624257"/>
            <a:ext cx="3859804" cy="375911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CD81A6E-4CB5-BFB2-718F-31D93F7528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13211" y="1752482"/>
            <a:ext cx="2869633" cy="37677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0080C6A-03A3-901B-334A-2C03FB51B69E}"/>
              </a:ext>
            </a:extLst>
          </p:cNvPr>
          <p:cNvSpPr txBox="1"/>
          <p:nvPr/>
        </p:nvSpPr>
        <p:spPr>
          <a:xfrm>
            <a:off x="976258" y="293544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ログイン画面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667BDA-C311-AF50-4292-646C8F90F102}"/>
              </a:ext>
            </a:extLst>
          </p:cNvPr>
          <p:cNvSpPr txBox="1"/>
          <p:nvPr/>
        </p:nvSpPr>
        <p:spPr>
          <a:xfrm>
            <a:off x="232144" y="311155"/>
            <a:ext cx="9861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05-05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27BDF5A-26C9-3B27-5601-990FC9D05FE4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30E79024-263D-5BCD-FB11-FC40C562EB8A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0FD648C9-D984-E622-FA92-3ED452BEB543}"/>
              </a:ext>
            </a:extLst>
          </p:cNvPr>
          <p:cNvSpPr/>
          <p:nvPr/>
        </p:nvSpPr>
        <p:spPr>
          <a:xfrm>
            <a:off x="845570" y="5343726"/>
            <a:ext cx="2804914" cy="1173792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パスワードとパスワードの確認が異なる場合、エラーメッセージを出力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C7F461B-7681-5FC3-6193-0F9F8220ED4B}"/>
              </a:ext>
            </a:extLst>
          </p:cNvPr>
          <p:cNvCxnSpPr>
            <a:cxnSpLocks/>
          </p:cNvCxnSpPr>
          <p:nvPr/>
        </p:nvCxnSpPr>
        <p:spPr>
          <a:xfrm flipH="1">
            <a:off x="2848522" y="4539866"/>
            <a:ext cx="3" cy="980379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FC545B33-D721-0E57-AB7C-B1DEAAB236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629537" y="1510010"/>
            <a:ext cx="2749252" cy="442799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86D0554-499A-823E-7A7E-D6E140BBCA4E}"/>
              </a:ext>
            </a:extLst>
          </p:cNvPr>
          <p:cNvSpPr txBox="1"/>
          <p:nvPr/>
        </p:nvSpPr>
        <p:spPr>
          <a:xfrm>
            <a:off x="4680514" y="1163977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基本画面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AF4CD5F-3369-F82B-FB43-5A0EC08734BF}"/>
              </a:ext>
            </a:extLst>
          </p:cNvPr>
          <p:cNvSpPr/>
          <p:nvPr/>
        </p:nvSpPr>
        <p:spPr>
          <a:xfrm>
            <a:off x="9476509" y="407327"/>
            <a:ext cx="2583385" cy="963196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登録済み社員番号の場合、エラーメッセージを出力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04EF53A-9931-9128-DFAD-B3179CC49B99}"/>
              </a:ext>
            </a:extLst>
          </p:cNvPr>
          <p:cNvCxnSpPr>
            <a:cxnSpLocks/>
            <a:stCxn id="21" idx="2"/>
          </p:cNvCxnSpPr>
          <p:nvPr/>
        </p:nvCxnSpPr>
        <p:spPr>
          <a:xfrm flipH="1">
            <a:off x="10364674" y="1370523"/>
            <a:ext cx="403528" cy="753950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960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9DF63DF-FBF9-FDFB-51CE-EAB94F63C08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B84BCB-C1DF-571B-EB3B-AE9552943F57}"/>
              </a:ext>
            </a:extLst>
          </p:cNvPr>
          <p:cNvSpPr txBox="1"/>
          <p:nvPr/>
        </p:nvSpPr>
        <p:spPr>
          <a:xfrm>
            <a:off x="232144" y="311155"/>
            <a:ext cx="9861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05-05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DFE5F4F-AE42-977C-AD60-6CE0FAEA480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FBE719-8238-D887-FDA7-64FFE24DABB9}"/>
              </a:ext>
            </a:extLst>
          </p:cNvPr>
          <p:cNvSpPr txBox="1"/>
          <p:nvPr/>
        </p:nvSpPr>
        <p:spPr>
          <a:xfrm>
            <a:off x="976258" y="293544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ログイン画面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9E3444-A370-09E0-0DD8-805BACA3641B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8B60041E-C331-163F-34F7-D35DDA58A6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73785" y="1730937"/>
            <a:ext cx="9144000" cy="3579248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5A16E44-C93C-7C9A-9DEC-BF54444CA961}"/>
              </a:ext>
            </a:extLst>
          </p:cNvPr>
          <p:cNvSpPr/>
          <p:nvPr/>
        </p:nvSpPr>
        <p:spPr>
          <a:xfrm>
            <a:off x="5596859" y="3507971"/>
            <a:ext cx="2804914" cy="897774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4.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登録に成功した場合、</a:t>
            </a:r>
            <a:endParaRPr lang="en-US" altLang="ko-KR" sz="1400" b="1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ログインボタンを出力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E9DC3D8-5B98-2B02-B11F-23635B41A57F}"/>
              </a:ext>
            </a:extLst>
          </p:cNvPr>
          <p:cNvCxnSpPr>
            <a:cxnSpLocks/>
          </p:cNvCxnSpPr>
          <p:nvPr/>
        </p:nvCxnSpPr>
        <p:spPr>
          <a:xfrm flipV="1">
            <a:off x="6999316" y="3074249"/>
            <a:ext cx="328324" cy="433722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03621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9DF63DF-FBF9-FDFB-51CE-EAB94F63C08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B84BCB-C1DF-571B-EB3B-AE9552943F57}"/>
              </a:ext>
            </a:extLst>
          </p:cNvPr>
          <p:cNvSpPr txBox="1"/>
          <p:nvPr/>
        </p:nvSpPr>
        <p:spPr>
          <a:xfrm>
            <a:off x="232144" y="311155"/>
            <a:ext cx="9845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05-06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DFE5F4F-AE42-977C-AD60-6CE0FAEA480E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3FBE719-8238-D887-FDA7-64FFE24DABB9}"/>
              </a:ext>
            </a:extLst>
          </p:cNvPr>
          <p:cNvSpPr txBox="1"/>
          <p:nvPr/>
        </p:nvSpPr>
        <p:spPr>
          <a:xfrm>
            <a:off x="976258" y="293544"/>
            <a:ext cx="28309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お知らせ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画面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9E3444-A370-09E0-0DD8-805BACA3641B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958E28D0-36B4-51C2-F567-025EE3AD4C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48846" y="1703735"/>
            <a:ext cx="8990702" cy="4860721"/>
          </a:xfrm>
          <a:prstGeom prst="rect">
            <a:avLst/>
          </a:prstGeom>
        </p:spPr>
      </p:pic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CDCF7D0F-DCD9-64F7-21DD-12094E2EE4C2}"/>
              </a:ext>
            </a:extLst>
          </p:cNvPr>
          <p:cNvCxnSpPr>
            <a:cxnSpLocks/>
          </p:cNvCxnSpPr>
          <p:nvPr/>
        </p:nvCxnSpPr>
        <p:spPr>
          <a:xfrm flipH="1">
            <a:off x="7701325" y="2746599"/>
            <a:ext cx="328770" cy="0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1CD2C77-8154-4CAB-2A0C-90EF6F910EFE}"/>
              </a:ext>
            </a:extLst>
          </p:cNvPr>
          <p:cNvSpPr/>
          <p:nvPr/>
        </p:nvSpPr>
        <p:spPr>
          <a:xfrm>
            <a:off x="8030095" y="2345951"/>
            <a:ext cx="2804914" cy="801296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ログインした会員に限り、</a:t>
            </a:r>
            <a:endParaRPr lang="en-US" altLang="ko-KR" sz="1400" b="1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defRPr/>
            </a:pP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お知らせを作成可能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E3AAA257-4F97-E004-CFB2-240CDBD84FCF}"/>
              </a:ext>
            </a:extLst>
          </p:cNvPr>
          <p:cNvSpPr/>
          <p:nvPr/>
        </p:nvSpPr>
        <p:spPr>
          <a:xfrm>
            <a:off x="4754880" y="5065293"/>
            <a:ext cx="1845425" cy="769163"/>
          </a:xfrm>
          <a:prstGeom prst="roundRect">
            <a:avLst>
              <a:gd name="adj" fmla="val 16667"/>
            </a:avLst>
          </a:prstGeom>
          <a:solidFill>
            <a:srgbClr val="00A9EA">
              <a:alpha val="80000"/>
            </a:srgbClr>
          </a:solidFill>
          <a:ln>
            <a:solidFill>
              <a:srgbClr val="00A9EA"/>
            </a:solidFill>
          </a:ln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2.</a:t>
            </a:r>
            <a:r>
              <a:rPr lang="ko-KR" altLang="en-US" sz="1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お知らせリストをページングして出力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2F44F9E-64EB-4D53-F028-D457D97242C1}"/>
              </a:ext>
            </a:extLst>
          </p:cNvPr>
          <p:cNvCxnSpPr>
            <a:cxnSpLocks/>
          </p:cNvCxnSpPr>
          <p:nvPr/>
        </p:nvCxnSpPr>
        <p:spPr>
          <a:xfrm>
            <a:off x="6600305" y="5449875"/>
            <a:ext cx="448888" cy="0"/>
          </a:xfrm>
          <a:prstGeom prst="straightConnector1">
            <a:avLst/>
          </a:prstGeom>
          <a:ln w="25400" algn="ctr">
            <a:solidFill>
              <a:srgbClr val="00476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9625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9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4E83D0-050B-4728-80AB-903D51944219}"/>
              </a:ext>
            </a:extLst>
          </p:cNvPr>
          <p:cNvSpPr txBox="1"/>
          <p:nvPr/>
        </p:nvSpPr>
        <p:spPr>
          <a:xfrm>
            <a:off x="3587597" y="2359752"/>
            <a:ext cx="410240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ありがとう</a:t>
            </a:r>
            <a:endParaRPr lang="en-US" altLang="ja-JP" sz="6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ja-JP" altLang="en-US" sz="60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ございます </a:t>
            </a:r>
            <a:endParaRPr lang="ko-KR" altLang="en-US" sz="6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BC627-0440-92EA-029A-E2DAFB6328D8}"/>
              </a:ext>
            </a:extLst>
          </p:cNvPr>
          <p:cNvSpPr txBox="1"/>
          <p:nvPr/>
        </p:nvSpPr>
        <p:spPr>
          <a:xfrm>
            <a:off x="7155179" y="4174778"/>
            <a:ext cx="4762501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ko-KR" altLang="en-US" sz="25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                   </a:t>
            </a:r>
          </a:p>
          <a:p>
            <a:pPr algn="r">
              <a:defRPr/>
            </a:pPr>
            <a:r>
              <a:rPr lang="ko-KR" altLang="en-US" sz="25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チーム長  :  </a:t>
            </a:r>
            <a:r>
              <a:rPr lang="ko-KR" altLang="en-US" sz="2500" dirty="0" err="1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パク·ジェヒョン</a:t>
            </a:r>
            <a:endParaRPr lang="ko-KR" altLang="en-US" sz="25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r">
              <a:defRPr/>
            </a:pPr>
            <a:r>
              <a:rPr lang="ko-KR" altLang="en-US" sz="25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チーム員  :  </a:t>
            </a:r>
            <a:r>
              <a:rPr lang="ko-KR" altLang="en-US" sz="2500" dirty="0" err="1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カン·ヘウン</a:t>
            </a:r>
            <a:endParaRPr lang="ko-KR" altLang="en-US" sz="25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r">
              <a:defRPr/>
            </a:pPr>
            <a:r>
              <a:rPr lang="ko-KR" altLang="en-US" sz="25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                     </a:t>
            </a:r>
            <a:r>
              <a:rPr lang="ko-KR" altLang="en-US" sz="2500" dirty="0" err="1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キム·ウジン</a:t>
            </a:r>
            <a:endParaRPr lang="ko-KR" altLang="en-US" sz="25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r">
              <a:defRPr/>
            </a:pPr>
            <a:r>
              <a:rPr lang="ko-KR" altLang="en-US" sz="25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                     </a:t>
            </a:r>
            <a:r>
              <a:rPr lang="ko-KR" altLang="en-US" sz="2500" dirty="0" err="1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キム·ミョンシク</a:t>
            </a:r>
            <a:endParaRPr lang="ko-KR" altLang="en-US" sz="25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r">
              <a:defRPr/>
            </a:pPr>
            <a:r>
              <a:rPr lang="ko-KR" altLang="en-US" sz="25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発表者     </a:t>
            </a:r>
            <a:r>
              <a:rPr lang="en-US" altLang="ko-KR" sz="25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:</a:t>
            </a:r>
            <a:r>
              <a:rPr lang="ko-KR" altLang="en-US" sz="25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  <a:r>
              <a:rPr lang="ko-KR" altLang="en-US" sz="2500" dirty="0" err="1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キム·ウジン</a:t>
            </a:r>
            <a:endParaRPr lang="ko-KR" altLang="en-US" sz="25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7715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친필, 그림, 화이트보드이(가) 표시된 사진&#10;&#10;자동 생성된 설명">
            <a:extLst>
              <a:ext uri="{FF2B5EF4-FFF2-40B4-BE49-F238E27FC236}">
                <a16:creationId xmlns:a16="http://schemas.microsoft.com/office/drawing/2014/main" id="{7587BA41-A398-05D2-4417-46D021A24C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2000" cy="698072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4F486E-54F4-404F-83B6-9BFBEFE979B8}"/>
              </a:ext>
            </a:extLst>
          </p:cNvPr>
          <p:cNvSpPr/>
          <p:nvPr/>
        </p:nvSpPr>
        <p:spPr>
          <a:xfrm>
            <a:off x="0" y="-1"/>
            <a:ext cx="12192000" cy="6980722"/>
          </a:xfrm>
          <a:prstGeom prst="rect">
            <a:avLst/>
          </a:prstGeom>
          <a:solidFill>
            <a:srgbClr val="00A9E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3645650" y="2345306"/>
            <a:ext cx="4900701" cy="1886168"/>
            <a:chOff x="3645650" y="2611120"/>
            <a:chExt cx="4900701" cy="18861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645650" y="2611120"/>
              <a:ext cx="490070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PART 1.</a:t>
              </a:r>
              <a:endParaRPr lang="ko-KR" altLang="en-US" sz="8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プロジェクト概要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62717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0FDA77A-FDAC-8D4D-E867-79E636634BDD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CFC980A5-5D6D-1BAC-605B-6D84B356DAD9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9CBF2-CCF2-6F4E-5C9C-28901EEE99D2}"/>
              </a:ext>
            </a:extLst>
          </p:cNvPr>
          <p:cNvSpPr txBox="1"/>
          <p:nvPr/>
        </p:nvSpPr>
        <p:spPr>
          <a:xfrm>
            <a:off x="388437" y="305526"/>
            <a:ext cx="7168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01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2E67A1-1DCE-D80D-6CFA-4B6D018F03A2}"/>
              </a:ext>
            </a:extLst>
          </p:cNvPr>
          <p:cNvSpPr txBox="1"/>
          <p:nvPr/>
        </p:nvSpPr>
        <p:spPr>
          <a:xfrm>
            <a:off x="1267204" y="1661379"/>
            <a:ext cx="9809070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	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本プロジェクトは全社的資源管理のための</a:t>
            </a:r>
            <a:endParaRPr lang="en-US" altLang="ko-KR" sz="2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</a:t>
            </a:r>
            <a:r>
              <a:rPr lang="ko-KR" altLang="en-US" sz="2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物流管理プログラム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である。 </a:t>
            </a:r>
            <a:endParaRPr lang="en-US" altLang="ko-KR" sz="2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	</a:t>
            </a:r>
            <a:r>
              <a:rPr lang="ko-KR" altLang="en-US" sz="2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在庫管理機能に重点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を置いて</a:t>
            </a:r>
            <a:endParaRPr lang="en-US" altLang="ko-KR" sz="2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</a:t>
            </a:r>
            <a:r>
              <a:rPr lang="ko-KR" altLang="en-US" sz="2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在庫確認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および</a:t>
            </a:r>
            <a:r>
              <a:rPr lang="ko-KR" altLang="en-US" sz="2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変更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、</a:t>
            </a:r>
            <a:endParaRPr lang="en-US" altLang="ko-KR" sz="2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</a:t>
            </a:r>
            <a:r>
              <a:rPr lang="ko-KR" altLang="en-US" sz="2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登録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ができるようにし、</a:t>
            </a:r>
            <a:endParaRPr lang="en-US" altLang="ko-KR" sz="2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</a:t>
            </a:r>
            <a:r>
              <a:rPr lang="ko-KR" altLang="en-US" sz="2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商品の販売を処理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し、</a:t>
            </a:r>
            <a:endParaRPr lang="en-US" altLang="ko-KR" sz="2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その</a:t>
            </a:r>
            <a:r>
              <a:rPr lang="ko-KR" altLang="en-US" sz="24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内訳を確認</a:t>
            </a:r>
            <a:r>
              <a:rPr lang="ko-KR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することができる。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99EE89-74EE-8167-8B81-D231DF04A55B}"/>
              </a:ext>
            </a:extLst>
          </p:cNvPr>
          <p:cNvSpPr txBox="1"/>
          <p:nvPr/>
        </p:nvSpPr>
        <p:spPr>
          <a:xfrm>
            <a:off x="1267204" y="275545"/>
            <a:ext cx="61060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/>
              <a:t>プロジェクト概要</a:t>
            </a:r>
            <a:endParaRPr lang="ko-KR" altLang="en-US" sz="3200" b="1" dirty="0">
              <a:ea typeface="G마켓 산스 TTF Bold" panose="02000000000000000000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452E698-D10B-34D5-D908-48D8A02ACEEA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168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야외, 하늘, 선적 컨테이너, 배이(가) 표시된 사진&#10;&#10;자동 생성된 설명">
            <a:extLst>
              <a:ext uri="{FF2B5EF4-FFF2-40B4-BE49-F238E27FC236}">
                <a16:creationId xmlns:a16="http://schemas.microsoft.com/office/drawing/2014/main" id="{CC9A2B8B-C199-65BE-6BFF-416D039A4F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82" b="1429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85EDB20-7049-4DDE-B817-8E0D75156B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A9E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7CF1C01-2EB1-431E-B5F3-506AD810666A}"/>
              </a:ext>
            </a:extLst>
          </p:cNvPr>
          <p:cNvGrpSpPr/>
          <p:nvPr/>
        </p:nvGrpSpPr>
        <p:grpSpPr>
          <a:xfrm>
            <a:off x="3536646" y="2345306"/>
            <a:ext cx="5118710" cy="1886168"/>
            <a:chOff x="3536646" y="2611120"/>
            <a:chExt cx="5118710" cy="18861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76A5865-2236-467A-9BE1-2BAFD13B7742}"/>
                </a:ext>
              </a:extLst>
            </p:cNvPr>
            <p:cNvSpPr txBox="1"/>
            <p:nvPr/>
          </p:nvSpPr>
          <p:spPr>
            <a:xfrm>
              <a:off x="3536646" y="2611120"/>
              <a:ext cx="5118710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PART 2.</a:t>
              </a:r>
              <a:endParaRPr lang="ko-KR" altLang="en-US" sz="8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F9C319C-1191-4E03-B4D1-4EF745987931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プロジェクト要件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0463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CBD2DB6-9477-5FE5-ABED-8B3EDD38DBD0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544821A2-8841-0056-DCD7-14B8E1EB7577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solidFill>
              <a:srgbClr val="00A9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C19035-6E62-C00C-16BD-360DE97F5279}"/>
              </a:ext>
            </a:extLst>
          </p:cNvPr>
          <p:cNvSpPr txBox="1"/>
          <p:nvPr/>
        </p:nvSpPr>
        <p:spPr>
          <a:xfrm>
            <a:off x="388437" y="305526"/>
            <a:ext cx="7344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02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E5F1415-4ED1-40E7-AFAC-F41AC149E5F6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43BCC5A-D283-50B1-76F5-39C392CD0C48}"/>
              </a:ext>
            </a:extLst>
          </p:cNvPr>
          <p:cNvSpPr txBox="1"/>
          <p:nvPr/>
        </p:nvSpPr>
        <p:spPr>
          <a:xfrm>
            <a:off x="1261188" y="1431417"/>
            <a:ext cx="8775636" cy="5297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US" altLang="ko-KR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 	</a:t>
            </a:r>
            <a:r>
              <a:rPr lang="ko-KR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入力情報要件によってデータベースに</a:t>
            </a:r>
            <a:endParaRPr lang="en-US" altLang="ko-KR" sz="2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</a:t>
            </a:r>
            <a:r>
              <a:rPr lang="ko-KR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製品登録、販売履歴登録ができる。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	</a:t>
            </a:r>
            <a:r>
              <a:rPr lang="ko-KR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会員登録ができる。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 	</a:t>
            </a:r>
            <a:r>
              <a:rPr lang="ko-KR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製品リストを照会することができる。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	</a:t>
            </a:r>
            <a:r>
              <a:rPr lang="ko-KR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製品登録</a:t>
            </a:r>
            <a:r>
              <a:rPr lang="en-US" altLang="ko-KR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&amp;</a:t>
            </a:r>
            <a:r>
              <a:rPr lang="ko-KR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修正ができる。 製品コードで照会できる。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	</a:t>
            </a:r>
            <a:r>
              <a:rPr lang="ko-KR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販売登録や履歴閲覧ができる。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	</a:t>
            </a:r>
            <a:r>
              <a:rPr lang="ko-KR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掲示板にお知らせを登録することができる</a:t>
            </a:r>
            <a:r>
              <a:rPr lang="ko-KR" altLang="en-US" sz="22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。</a:t>
            </a:r>
          </a:p>
          <a:p>
            <a:pPr>
              <a:lnSpc>
                <a:spcPct val="150000"/>
              </a:lnSpc>
            </a:pPr>
            <a:endParaRPr lang="ko-KR" altLang="en-US" sz="2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FCE70B-DF57-0513-E8F2-186841C3A648}"/>
              </a:ext>
            </a:extLst>
          </p:cNvPr>
          <p:cNvSpPr txBox="1"/>
          <p:nvPr/>
        </p:nvSpPr>
        <p:spPr>
          <a:xfrm>
            <a:off x="1261188" y="275545"/>
            <a:ext cx="61060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プロジェクト要件</a:t>
            </a:r>
          </a:p>
        </p:txBody>
      </p:sp>
    </p:spTree>
    <p:extLst>
      <p:ext uri="{BB962C8B-B14F-4D97-AF65-F5344CB8AC3E}">
        <p14:creationId xmlns:p14="http://schemas.microsoft.com/office/powerpoint/2010/main" val="2454147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컴퓨터, 실내, 노트북이(가) 표시된 사진&#10;&#10;자동 생성된 설명">
            <a:extLst>
              <a:ext uri="{FF2B5EF4-FFF2-40B4-BE49-F238E27FC236}">
                <a16:creationId xmlns:a16="http://schemas.microsoft.com/office/drawing/2014/main" id="{A286F464-24A4-A3CB-363F-3F1E9A86FB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36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27AFDA-899A-4A08-9683-3D5B9C7E49C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A9E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F4B025F-A559-4C26-A68F-3A85C4E19915}"/>
              </a:ext>
            </a:extLst>
          </p:cNvPr>
          <p:cNvGrpSpPr/>
          <p:nvPr/>
        </p:nvGrpSpPr>
        <p:grpSpPr>
          <a:xfrm>
            <a:off x="3536646" y="2345306"/>
            <a:ext cx="5118710" cy="1886168"/>
            <a:chOff x="3536646" y="2611120"/>
            <a:chExt cx="5118710" cy="188616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B45A9C7-3441-4DA3-AF7E-2EB769AAC385}"/>
                </a:ext>
              </a:extLst>
            </p:cNvPr>
            <p:cNvSpPr txBox="1"/>
            <p:nvPr/>
          </p:nvSpPr>
          <p:spPr>
            <a:xfrm>
              <a:off x="3536646" y="2611120"/>
              <a:ext cx="5118710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PART 3.</a:t>
              </a:r>
              <a:endParaRPr lang="ko-KR" altLang="en-US" sz="8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996D52-F6E4-4F46-AA7E-7AE3E6966FC0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800" dirty="0">
                  <a:solidFill>
                    <a:schemeClr val="bg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プロジェクト準備</a:t>
              </a:r>
              <a:endParaRPr lang="ko-KR" altLang="en-US" sz="28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1121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66A8220-3A1D-4ACA-A2D5-97F2214D69F2}"/>
              </a:ext>
            </a:extLst>
          </p:cNvPr>
          <p:cNvCxnSpPr>
            <a:cxnSpLocks/>
          </p:cNvCxnSpPr>
          <p:nvPr/>
        </p:nvCxnSpPr>
        <p:spPr>
          <a:xfrm>
            <a:off x="1047344" y="1319107"/>
            <a:ext cx="11144656" cy="0"/>
          </a:xfrm>
          <a:prstGeom prst="line">
            <a:avLst/>
          </a:prstGeom>
          <a:ln w="38100"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27312C-C290-42D5-B406-A7C7AD0ADE42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rgbClr val="00A9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323D1-1E0C-4767-A0A1-D401D7812AB4}"/>
              </a:ext>
            </a:extLst>
          </p:cNvPr>
          <p:cNvSpPr txBox="1"/>
          <p:nvPr/>
        </p:nvSpPr>
        <p:spPr>
          <a:xfrm>
            <a:off x="388437" y="305526"/>
            <a:ext cx="7457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Part 03</a:t>
            </a:r>
            <a:endParaRPr lang="ko-KR" altLang="en-US" sz="11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77316B0-41DE-479F-B9D6-AC2E6C8040CC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rgbClr val="00A9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D01AF65-E35B-4B16-8583-98A75483D56D}"/>
              </a:ext>
            </a:extLst>
          </p:cNvPr>
          <p:cNvSpPr txBox="1"/>
          <p:nvPr/>
        </p:nvSpPr>
        <p:spPr>
          <a:xfrm>
            <a:off x="1134154" y="1390474"/>
            <a:ext cx="8775636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	</a:t>
            </a:r>
            <a:r>
              <a:rPr lang="en-US" altLang="ja-JP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oracle</a:t>
            </a:r>
            <a:r>
              <a:rPr lang="ja-JP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を使ってテーブル作成</a:t>
            </a:r>
            <a:r>
              <a:rPr lang="ja-JP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。</a:t>
            </a:r>
            <a:endParaRPr lang="en-US" altLang="ja-JP" sz="2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ja-JP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	Eclipse</a:t>
            </a:r>
            <a:r>
              <a:rPr lang="ja-JP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で</a:t>
            </a:r>
            <a:r>
              <a:rPr lang="en-US" altLang="ja-JP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MVC</a:t>
            </a:r>
            <a:r>
              <a:rPr lang="ja-JP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パターン</a:t>
            </a:r>
            <a:r>
              <a:rPr lang="en-US" altLang="ja-JP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</a:t>
            </a:r>
            <a:r>
              <a:rPr lang="ja-JP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を実装</a:t>
            </a:r>
            <a:r>
              <a:rPr lang="ja-JP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。</a:t>
            </a:r>
            <a:endParaRPr lang="en-US" altLang="ja-JP" sz="2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ja-JP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ja-JP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en-US" altLang="ja-JP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</a:t>
            </a:r>
            <a:r>
              <a:rPr lang="en-US" altLang="ja-JP" sz="22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apache</a:t>
            </a:r>
            <a:r>
              <a:rPr lang="en-US" altLang="ja-JP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Tomcat server</a:t>
            </a:r>
            <a:r>
              <a:rPr lang="ja-JP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上で</a:t>
            </a:r>
            <a:r>
              <a:rPr lang="en-US" altLang="ja-JP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DB(oracle)</a:t>
            </a:r>
            <a:r>
              <a:rPr lang="ja-JP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を連動</a:t>
            </a:r>
            <a:r>
              <a:rPr lang="ja-JP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。</a:t>
            </a:r>
            <a:endParaRPr lang="en-US" altLang="ja-JP" sz="2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ja-JP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	 JSP</a:t>
            </a:r>
            <a:r>
              <a:rPr lang="ja-JP" altLang="en-US" sz="22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でクライアントのリクエストを処理</a:t>
            </a:r>
            <a:r>
              <a:rPr lang="ja-JP" altLang="en-US" sz="2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。</a:t>
            </a:r>
            <a:endParaRPr lang="ko-KR" altLang="en-US" sz="22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82EF8-112C-A64B-1874-788CA33D6516}"/>
              </a:ext>
            </a:extLst>
          </p:cNvPr>
          <p:cNvSpPr txBox="1"/>
          <p:nvPr/>
        </p:nvSpPr>
        <p:spPr>
          <a:xfrm>
            <a:off x="3884190" y="3811052"/>
            <a:ext cx="47127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クライアントリクエストの処理過程</a:t>
            </a:r>
            <a:endParaRPr lang="ko-KR" altLang="en-US" sz="20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BEB79C1-9094-EE0D-D20A-22E694B49B10}"/>
              </a:ext>
            </a:extLst>
          </p:cNvPr>
          <p:cNvSpPr/>
          <p:nvPr/>
        </p:nvSpPr>
        <p:spPr>
          <a:xfrm>
            <a:off x="2776921" y="4968377"/>
            <a:ext cx="1295400" cy="1295400"/>
          </a:xfrm>
          <a:prstGeom prst="rect">
            <a:avLst/>
          </a:prstGeom>
          <a:solidFill>
            <a:srgbClr val="00A9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ユーザー</a:t>
            </a:r>
            <a:endParaRPr lang="ko-KR" altLang="en-US" b="1" dirty="0"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881260-E82B-4AD0-C809-8E0D719ABC21}"/>
              </a:ext>
            </a:extLst>
          </p:cNvPr>
          <p:cNvSpPr/>
          <p:nvPr/>
        </p:nvSpPr>
        <p:spPr>
          <a:xfrm>
            <a:off x="5278821" y="4764502"/>
            <a:ext cx="1898814" cy="369332"/>
          </a:xfrm>
          <a:prstGeom prst="rect">
            <a:avLst/>
          </a:prstGeom>
          <a:solidFill>
            <a:srgbClr val="00A9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コントローラー</a:t>
            </a:r>
            <a:endParaRPr lang="ko-KR" altLang="en-US" sz="1600" b="1" dirty="0"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22CE1AD-EB43-B503-1941-C04EBE086C26}"/>
              </a:ext>
            </a:extLst>
          </p:cNvPr>
          <p:cNvSpPr/>
          <p:nvPr/>
        </p:nvSpPr>
        <p:spPr>
          <a:xfrm>
            <a:off x="5278821" y="5912806"/>
            <a:ext cx="1295400" cy="369332"/>
          </a:xfrm>
          <a:prstGeom prst="rect">
            <a:avLst/>
          </a:prstGeom>
          <a:solidFill>
            <a:srgbClr val="00A9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5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ビュー</a:t>
            </a:r>
            <a:endParaRPr lang="ko-KR" altLang="en-US" sz="1500" dirty="0"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5C71AF3-AF5A-78E3-3F65-0E252A313925}"/>
              </a:ext>
            </a:extLst>
          </p:cNvPr>
          <p:cNvSpPr/>
          <p:nvPr/>
        </p:nvSpPr>
        <p:spPr>
          <a:xfrm>
            <a:off x="8291753" y="4764502"/>
            <a:ext cx="1295400" cy="369332"/>
          </a:xfrm>
          <a:prstGeom prst="rect">
            <a:avLst/>
          </a:prstGeom>
          <a:solidFill>
            <a:srgbClr val="00A9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500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モデル</a:t>
            </a:r>
            <a:endParaRPr lang="ko-KR" altLang="en-US" sz="1500" b="1" dirty="0"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9B82B74-3089-9554-E828-E367C117CECA}"/>
              </a:ext>
            </a:extLst>
          </p:cNvPr>
          <p:cNvCxnSpPr/>
          <p:nvPr/>
        </p:nvCxnSpPr>
        <p:spPr>
          <a:xfrm>
            <a:off x="4072321" y="4968377"/>
            <a:ext cx="1206500" cy="0"/>
          </a:xfrm>
          <a:prstGeom prst="straightConnector1">
            <a:avLst/>
          </a:prstGeom>
          <a:ln>
            <a:solidFill>
              <a:srgbClr val="0D509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7914565-B419-211C-3AB4-A386041409CB}"/>
              </a:ext>
            </a:extLst>
          </p:cNvPr>
          <p:cNvCxnSpPr>
            <a:stCxn id="11" idx="1"/>
          </p:cNvCxnSpPr>
          <p:nvPr/>
        </p:nvCxnSpPr>
        <p:spPr>
          <a:xfrm flipH="1">
            <a:off x="4072321" y="6097472"/>
            <a:ext cx="1206500" cy="0"/>
          </a:xfrm>
          <a:prstGeom prst="straightConnector1">
            <a:avLst/>
          </a:prstGeom>
          <a:ln>
            <a:solidFill>
              <a:srgbClr val="0D509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388D9BD-9653-C9A3-703A-62678EC45B56}"/>
              </a:ext>
            </a:extLst>
          </p:cNvPr>
          <p:cNvCxnSpPr>
            <a:endCxn id="12" idx="1"/>
          </p:cNvCxnSpPr>
          <p:nvPr/>
        </p:nvCxnSpPr>
        <p:spPr>
          <a:xfrm>
            <a:off x="7148753" y="4949168"/>
            <a:ext cx="1143000" cy="0"/>
          </a:xfrm>
          <a:prstGeom prst="straightConnector1">
            <a:avLst/>
          </a:prstGeom>
          <a:ln w="9525" cap="flat" cmpd="sng" algn="ctr">
            <a:solidFill>
              <a:srgbClr val="0D509E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B485701-6D23-7E32-742D-666DC24296B3}"/>
              </a:ext>
            </a:extLst>
          </p:cNvPr>
          <p:cNvCxnSpPr>
            <a:cxnSpLocks/>
          </p:cNvCxnSpPr>
          <p:nvPr/>
        </p:nvCxnSpPr>
        <p:spPr>
          <a:xfrm>
            <a:off x="6096000" y="5133834"/>
            <a:ext cx="0" cy="778972"/>
          </a:xfrm>
          <a:prstGeom prst="straightConnector1">
            <a:avLst/>
          </a:prstGeom>
          <a:ln>
            <a:solidFill>
              <a:srgbClr val="0D509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4FA7B95-7EDC-E66B-31EC-F640B28D9EC9}"/>
              </a:ext>
            </a:extLst>
          </p:cNvPr>
          <p:cNvSpPr txBox="1"/>
          <p:nvPr/>
        </p:nvSpPr>
        <p:spPr>
          <a:xfrm>
            <a:off x="3979211" y="4645211"/>
            <a:ext cx="1304703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1. </a:t>
            </a:r>
            <a:r>
              <a:rPr lang="ja-JP" altLang="en-US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リクエスト</a:t>
            </a:r>
            <a:endParaRPr lang="ko-KR" altLang="en-US" sz="1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649C56-5A5C-F744-FCD0-4988CFD34E72}"/>
              </a:ext>
            </a:extLst>
          </p:cNvPr>
          <p:cNvSpPr txBox="1"/>
          <p:nvPr/>
        </p:nvSpPr>
        <p:spPr>
          <a:xfrm>
            <a:off x="7031421" y="4304864"/>
            <a:ext cx="1565562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2.</a:t>
            </a:r>
            <a:r>
              <a:rPr lang="ja-JP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ビジネス</a:t>
            </a:r>
            <a:endParaRPr lang="en-US" altLang="ja-JP" sz="1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ja-JP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ロジック処理</a:t>
            </a:r>
            <a:endParaRPr lang="ko-KR" altLang="en-US" sz="1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endParaRPr lang="ko-KR" altLang="en-US" sz="1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6A5F04-4488-9FF3-1616-6AAD7ADDAA06}"/>
              </a:ext>
            </a:extLst>
          </p:cNvPr>
          <p:cNvSpPr txBox="1"/>
          <p:nvPr/>
        </p:nvSpPr>
        <p:spPr>
          <a:xfrm>
            <a:off x="1267204" y="275545"/>
            <a:ext cx="610602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プロジェクト準備</a:t>
            </a:r>
            <a:endParaRPr lang="ko-KR" altLang="en-US" sz="3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C893D5-54E4-E674-6BB2-83626F3EF96B}"/>
              </a:ext>
            </a:extLst>
          </p:cNvPr>
          <p:cNvSpPr txBox="1"/>
          <p:nvPr/>
        </p:nvSpPr>
        <p:spPr>
          <a:xfrm>
            <a:off x="6228228" y="5299280"/>
            <a:ext cx="10752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3.</a:t>
            </a:r>
            <a:r>
              <a:rPr lang="ja-JP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ビューの選択</a:t>
            </a:r>
            <a:endParaRPr lang="ko-KR" altLang="en-US" sz="14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5C5DB4-0AEF-7FD8-AC0C-64B5FC5321BF}"/>
              </a:ext>
            </a:extLst>
          </p:cNvPr>
          <p:cNvSpPr txBox="1"/>
          <p:nvPr/>
        </p:nvSpPr>
        <p:spPr>
          <a:xfrm>
            <a:off x="4288221" y="5844458"/>
            <a:ext cx="774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4.</a:t>
            </a:r>
            <a:r>
              <a:rPr lang="ko-KR" altLang="en-US" sz="1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回答</a:t>
            </a:r>
          </a:p>
        </p:txBody>
      </p:sp>
    </p:spTree>
    <p:extLst>
      <p:ext uri="{BB962C8B-B14F-4D97-AF65-F5344CB8AC3E}">
        <p14:creationId xmlns:p14="http://schemas.microsoft.com/office/powerpoint/2010/main" val="3987269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5BC81089-4A05-84D0-23AF-94D76D4184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0" b="2552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227AFDA-899A-4A08-9683-3D5B9C7E49C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A9E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F4B025F-A559-4C26-A68F-3A85C4E19915}"/>
              </a:ext>
            </a:extLst>
          </p:cNvPr>
          <p:cNvGrpSpPr/>
          <p:nvPr/>
        </p:nvGrpSpPr>
        <p:grpSpPr>
          <a:xfrm>
            <a:off x="3525425" y="2345306"/>
            <a:ext cx="5141152" cy="1886168"/>
            <a:chOff x="3525425" y="2611120"/>
            <a:chExt cx="5141152" cy="188616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B45A9C7-3441-4DA3-AF7E-2EB769AAC385}"/>
                </a:ext>
              </a:extLst>
            </p:cNvPr>
            <p:cNvSpPr txBox="1"/>
            <p:nvPr/>
          </p:nvSpPr>
          <p:spPr>
            <a:xfrm>
              <a:off x="3525425" y="2611120"/>
              <a:ext cx="5141152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PART 4.</a:t>
              </a:r>
              <a:endParaRPr lang="ko-KR" altLang="en-US" sz="8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996D52-F6E4-4F46-AA7E-7AE3E6966FC0}"/>
                </a:ext>
              </a:extLst>
            </p:cNvPr>
            <p:cNvSpPr txBox="1"/>
            <p:nvPr/>
          </p:nvSpPr>
          <p:spPr>
            <a:xfrm>
              <a:off x="4182908" y="3974068"/>
              <a:ext cx="38261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800" dirty="0">
                  <a:solidFill>
                    <a:schemeClr val="bg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プロジェクトプロセス</a:t>
              </a:r>
              <a:endParaRPr lang="ko-KR" altLang="en-US" sz="28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5733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1112</Words>
  <Application>Microsoft Office PowerPoint</Application>
  <PresentationFormat>와이드스크린</PresentationFormat>
  <Paragraphs>224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5" baseType="lpstr">
      <vt:lpstr>G마켓 산스 TTF Bold</vt:lpstr>
      <vt:lpstr>G마켓 산스 TTF Light</vt:lpstr>
      <vt:lpstr>맑은 고딕</vt:lpstr>
      <vt:lpstr>Arial</vt:lpstr>
      <vt:lpstr>G마켓 산스 TTF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혜은 강</dc:creator>
  <cp:lastModifiedBy>혜은 강</cp:lastModifiedBy>
  <cp:revision>2</cp:revision>
  <dcterms:created xsi:type="dcterms:W3CDTF">2024-01-09T04:25:47Z</dcterms:created>
  <dcterms:modified xsi:type="dcterms:W3CDTF">2024-01-09T07:28:41Z</dcterms:modified>
</cp:coreProperties>
</file>

<file path=docProps/thumbnail.jpeg>
</file>